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57" r:id="rId15"/>
    <p:sldId id="258" r:id="rId16"/>
    <p:sldId id="259" r:id="rId17"/>
    <p:sldId id="260" r:id="rId18"/>
    <p:sldId id="261" r:id="rId19"/>
    <p:sldId id="262" r:id="rId20"/>
    <p:sldId id="276" r:id="rId21"/>
    <p:sldId id="277" r:id="rId22"/>
    <p:sldId id="278" r:id="rId23"/>
    <p:sldId id="282" r:id="rId24"/>
    <p:sldId id="283" r:id="rId25"/>
    <p:sldId id="284" r:id="rId26"/>
    <p:sldId id="285" r:id="rId27"/>
    <p:sldId id="286" r:id="rId28"/>
    <p:sldId id="364"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8" r:id="rId99"/>
    <p:sldId id="359" r:id="rId100"/>
    <p:sldId id="360" r:id="rId101"/>
    <p:sldId id="361" r:id="rId102"/>
    <p:sldId id="362" r:id="rId103"/>
    <p:sldId id="363"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hesabı" initials="Mh" lastIdx="1" clrIdx="0">
    <p:extLst>
      <p:ext uri="{19B8F6BF-5375-455C-9EA6-DF929625EA0E}">
        <p15:presenceInfo xmlns:p15="http://schemas.microsoft.com/office/powerpoint/2012/main" userId="25e7936f8b2dbe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7T21:19:13.075" idx="1">
    <p:pos x="5247" y="93"/>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11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EEF8E0C8-646D-4D2E-8459-A9980F812009}" type="datetimeFigureOut">
              <a:rPr lang="tr-TR" smtClean="0"/>
              <a:t>19.06.2023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4193514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268738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46366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370843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11520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226666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2452344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03584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327556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EF8E0C8-646D-4D2E-8459-A9980F812009}"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92546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EF8E0C8-646D-4D2E-8459-A9980F812009}"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60382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EF8E0C8-646D-4D2E-8459-A9980F812009}" type="datetimeFigureOut">
              <a:rPr lang="tr-TR" smtClean="0"/>
              <a:t>19.06.2023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35037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EEF8E0C8-646D-4D2E-8459-A9980F812009}" type="datetimeFigureOut">
              <a:rPr lang="tr-TR" smtClean="0"/>
              <a:t>19.06.2023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83105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8E0C8-646D-4D2E-8459-A9980F812009}" type="datetimeFigureOut">
              <a:rPr lang="tr-TR" smtClean="0"/>
              <a:t>19.06.2023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768196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EF8E0C8-646D-4D2E-8459-A9980F812009}"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171640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EF8E0C8-646D-4D2E-8459-A9980F812009}"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448263-31FE-4957-A6E1-CBDA24F90973}" type="slidenum">
              <a:rPr lang="tr-TR" smtClean="0"/>
              <a:t>‹#›</a:t>
            </a:fld>
            <a:endParaRPr lang="tr-TR"/>
          </a:p>
        </p:txBody>
      </p:sp>
    </p:spTree>
    <p:extLst>
      <p:ext uri="{BB962C8B-B14F-4D97-AF65-F5344CB8AC3E}">
        <p14:creationId xmlns:p14="http://schemas.microsoft.com/office/powerpoint/2010/main" val="417808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EEF8E0C8-646D-4D2E-8459-A9980F812009}" type="datetimeFigureOut">
              <a:rPr lang="tr-TR" smtClean="0"/>
              <a:t>19.06.2023</a:t>
            </a:fld>
            <a:endParaRPr lang="tr-T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tr-T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7448263-31FE-4957-A6E1-CBDA24F90973}" type="slidenum">
              <a:rPr lang="tr-TR" smtClean="0"/>
              <a:t>‹#›</a:t>
            </a:fld>
            <a:endParaRPr lang="tr-TR"/>
          </a:p>
        </p:txBody>
      </p:sp>
    </p:spTree>
    <p:extLst>
      <p:ext uri="{BB962C8B-B14F-4D97-AF65-F5344CB8AC3E}">
        <p14:creationId xmlns:p14="http://schemas.microsoft.com/office/powerpoint/2010/main" val="2742588277"/>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8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9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F6ABF388-A3E1-DC44-415E-3871123154ED}"/>
              </a:ext>
            </a:extLst>
          </p:cNvPr>
          <p:cNvSpPr/>
          <p:nvPr/>
        </p:nvSpPr>
        <p:spPr>
          <a:xfrm>
            <a:off x="3020083" y="1137083"/>
            <a:ext cx="5873752" cy="4247317"/>
          </a:xfrm>
          <a:prstGeom prst="rect">
            <a:avLst/>
          </a:prstGeom>
          <a:noFill/>
        </p:spPr>
        <p:txBody>
          <a:bodyPr wrap="square" lIns="91440" tIns="45720" rIns="91440" bIns="45720">
            <a:spAutoFit/>
          </a:bodyPr>
          <a:lstStyle/>
          <a:p>
            <a:pPr algn="ctr"/>
            <a:r>
              <a:rPr lang="tr-TR" sz="5400" b="1" dirty="0">
                <a:ln w="9525">
                  <a:solidFill>
                    <a:schemeClr val="bg1"/>
                  </a:solidFill>
                  <a:prstDash val="solid"/>
                </a:ln>
                <a:effectLst>
                  <a:outerShdw blurRad="12700" dist="38100" dir="2700000" algn="tl" rotWithShape="0">
                    <a:schemeClr val="bg1">
                      <a:lumMod val="50000"/>
                    </a:schemeClr>
                  </a:outerShdw>
                </a:effectLst>
              </a:rPr>
              <a:t>DESTEKTEN YOKSUN KALMA TAZMİNATI HESAPLAMA YÖNTEMLERİ</a:t>
            </a:r>
          </a:p>
        </p:txBody>
      </p:sp>
    </p:spTree>
    <p:extLst>
      <p:ext uri="{BB962C8B-B14F-4D97-AF65-F5344CB8AC3E}">
        <p14:creationId xmlns:p14="http://schemas.microsoft.com/office/powerpoint/2010/main" val="1919582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9A5D9BD7-2028-6190-5F2E-46CDB99AB493}"/>
              </a:ext>
            </a:extLst>
          </p:cNvPr>
          <p:cNvSpPr txBox="1"/>
          <p:nvPr/>
        </p:nvSpPr>
        <p:spPr>
          <a:xfrm>
            <a:off x="1002631" y="2234250"/>
            <a:ext cx="10186737" cy="2389500"/>
          </a:xfrm>
          <a:prstGeom prst="rect">
            <a:avLst/>
          </a:prstGeom>
          <a:noFill/>
        </p:spPr>
        <p:txBody>
          <a:bodyPr wrap="square" rtlCol="0">
            <a:spAutoFit/>
          </a:bodyPr>
          <a:lstStyle/>
          <a:p>
            <a:pPr marL="342900" lvl="0" indent="-342900">
              <a:lnSpc>
                <a:spcPct val="107000"/>
              </a:lnSpc>
              <a:spcAft>
                <a:spcPts val="800"/>
              </a:spcAft>
              <a:buFont typeface="+mj-lt"/>
              <a:buAutoNum type="arabicPeriod"/>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Kusur indirimi: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Hesaplanan tazminat tutarından davalının kusur oranı dikkate alınarak bir indirim yapılır. Kusur indirimi için dikkate alınacak oranlar dava dosyalarında yer alan Adli Tıp Kurumu ve/veya bilirkişi raporlarında sunulmaktadır.</a:t>
            </a:r>
          </a:p>
          <a:p>
            <a:endParaRPr lang="tr-TR" dirty="0"/>
          </a:p>
        </p:txBody>
      </p:sp>
    </p:spTree>
    <p:extLst>
      <p:ext uri="{BB962C8B-B14F-4D97-AF65-F5344CB8AC3E}">
        <p14:creationId xmlns:p14="http://schemas.microsoft.com/office/powerpoint/2010/main" val="38064203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98408" y="327804"/>
            <a:ext cx="11162581" cy="6247864"/>
          </a:xfrm>
          <a:prstGeom prst="rect">
            <a:avLst/>
          </a:prstGeom>
          <a:noFill/>
        </p:spPr>
        <p:txBody>
          <a:bodyPr wrap="square" rtlCol="0">
            <a:spAutoFit/>
          </a:bodyPr>
          <a:lstStyle/>
          <a:p>
            <a:r>
              <a:rPr lang="tr-TR" dirty="0"/>
              <a:t>E. Zarardan İndirim Sebepleri </a:t>
            </a:r>
          </a:p>
          <a:p>
            <a:endParaRPr lang="tr-TR" dirty="0"/>
          </a:p>
          <a:p>
            <a:r>
              <a:rPr lang="tr-TR" dirty="0"/>
              <a:t>Evlilik Tenzili</a:t>
            </a:r>
          </a:p>
          <a:p>
            <a:endParaRPr lang="tr-TR" dirty="0"/>
          </a:p>
          <a:p>
            <a:r>
              <a:rPr lang="tr-TR" dirty="0"/>
              <a:t>    </a:t>
            </a:r>
            <a:r>
              <a:rPr lang="tr-TR" sz="1600" dirty="0"/>
              <a:t>Müteveffa İrem Çetin’in desteğinden yoksun kalan anne Burcu Akyol Çetin ve baba Çağrı Çetin için herhangi bir evlilik tenzili yapılmasına gerek yoktur.</a:t>
            </a:r>
          </a:p>
          <a:p>
            <a:endParaRPr lang="tr-TR" sz="1600" dirty="0"/>
          </a:p>
          <a:p>
            <a:r>
              <a:rPr lang="tr-TR" dirty="0"/>
              <a:t>Yetiştirme Gideri</a:t>
            </a:r>
          </a:p>
          <a:p>
            <a:endParaRPr lang="tr-TR" sz="1600" dirty="0"/>
          </a:p>
          <a:p>
            <a:r>
              <a:rPr lang="tr-TR" sz="1600" dirty="0"/>
              <a:t>Hesap tarihi itibarıyla yetiştirme giderinin tazminattan indirimi için Eşitlik  kullanılırken, kaza tarihi itibarıyla</a:t>
            </a:r>
          </a:p>
          <a:p>
            <a:r>
              <a:rPr lang="tr-TR" sz="1600" dirty="0"/>
              <a:t>yetiştirme giderinin tazminattan indirimi aşağıdaki formül kullanılarak yapılmaktadır.</a:t>
            </a:r>
          </a:p>
          <a:p>
            <a:endParaRPr lang="tr-TR" sz="1600" dirty="0"/>
          </a:p>
          <a:p>
            <a:r>
              <a:rPr lang="tr-TR" sz="1600" dirty="0"/>
              <a:t>Kaza Tarihi Nihai DYKT = Kaza Tarihi Toplam DYKT</a:t>
            </a:r>
          </a:p>
          <a:p>
            <a:endParaRPr lang="tr-TR" sz="1600" dirty="0"/>
          </a:p>
          <a:p>
            <a:r>
              <a:rPr lang="tr-TR" sz="1600" dirty="0"/>
              <a:t>- İşlemiş Dönem Yetiştirme Gideri (varsa) x 1/ ( 1+ ( i x t)) </a:t>
            </a:r>
          </a:p>
          <a:p>
            <a:endParaRPr lang="tr-TR" sz="1600" dirty="0"/>
          </a:p>
          <a:p>
            <a:r>
              <a:rPr lang="tr-TR" sz="1600" dirty="0"/>
              <a:t>- İşleyecek Dönem Yetiştirme Gideri (varsa) x 1/ ( 1+ ( i x t)) </a:t>
            </a:r>
          </a:p>
          <a:p>
            <a:endParaRPr lang="tr-TR" sz="1600" dirty="0"/>
          </a:p>
          <a:p>
            <a:r>
              <a:rPr lang="tr-TR" sz="1600" dirty="0"/>
              <a:t>Burada; i yıllık kanuni faiz oranı ve t kaza tarihinden hesap tarihine kadar yıl cinsinden geçen süre (işlemiş dönem süresi) olarak tanımlanmaktadır.</a:t>
            </a:r>
          </a:p>
          <a:p>
            <a:endParaRPr lang="tr-TR" sz="1600" dirty="0"/>
          </a:p>
          <a:p>
            <a:endParaRPr lang="tr-TR" sz="1600" dirty="0"/>
          </a:p>
          <a:p>
            <a:endParaRPr lang="tr-TR" sz="1600" dirty="0"/>
          </a:p>
          <a:p>
            <a:endParaRPr lang="tr-TR" sz="1600" dirty="0"/>
          </a:p>
        </p:txBody>
      </p:sp>
    </p:spTree>
    <p:extLst>
      <p:ext uri="{BB962C8B-B14F-4D97-AF65-F5344CB8AC3E}">
        <p14:creationId xmlns:p14="http://schemas.microsoft.com/office/powerpoint/2010/main" val="3392265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36483" y="409903"/>
            <a:ext cx="11587655" cy="7417415"/>
          </a:xfrm>
          <a:prstGeom prst="rect">
            <a:avLst/>
          </a:prstGeom>
          <a:noFill/>
        </p:spPr>
        <p:txBody>
          <a:bodyPr wrap="square" rtlCol="0">
            <a:spAutoFit/>
          </a:bodyPr>
          <a:lstStyle/>
          <a:p>
            <a:r>
              <a:rPr lang="tr-TR" dirty="0"/>
              <a:t>F. Nihai Tazminatlar</a:t>
            </a:r>
          </a:p>
          <a:p>
            <a:endParaRPr lang="tr-TR" dirty="0"/>
          </a:p>
          <a:p>
            <a:r>
              <a:rPr lang="tr-TR" sz="1600" dirty="0"/>
              <a:t>Destekten yoksun kalanlar için hesap tarihi itibarıyla nihai tazminat tutarları Eşitlik kullanılarak aşağıdaki şekilde hesaplanmıştır.</a:t>
            </a:r>
          </a:p>
          <a:p>
            <a:endParaRPr lang="tr-TR" sz="1600" dirty="0"/>
          </a:p>
          <a:p>
            <a:r>
              <a:rPr lang="tr-TR" dirty="0"/>
              <a:t>Hesap Tarihi İtibarıyla Nihai DYKT Hesabı:</a:t>
            </a:r>
          </a:p>
          <a:p>
            <a:endParaRPr lang="tr-TR" dirty="0"/>
          </a:p>
          <a:p>
            <a:pPr marL="285750" indent="-285750">
              <a:buFontTx/>
              <a:buChar char="-"/>
            </a:pPr>
            <a:r>
              <a:rPr lang="tr-TR" sz="1600" dirty="0"/>
              <a:t>Burcu Akyol Çetin için hesap tarihi itibarıyla nihai DYKT:</a:t>
            </a:r>
          </a:p>
          <a:p>
            <a:endParaRPr lang="tr-TR" sz="1600" dirty="0"/>
          </a:p>
          <a:p>
            <a:r>
              <a:rPr lang="tr-TR" sz="1600" dirty="0"/>
              <a:t>= 92.783,67 – (224, 72 + 14.477,21 )</a:t>
            </a:r>
          </a:p>
          <a:p>
            <a:endParaRPr lang="tr-TR" sz="1600" dirty="0"/>
          </a:p>
          <a:p>
            <a:r>
              <a:rPr lang="tr-TR" sz="1600" dirty="0"/>
              <a:t>= 92.783,67 –  14.701, 93 = 78.081,74 TL</a:t>
            </a:r>
          </a:p>
          <a:p>
            <a:endParaRPr lang="tr-TR" sz="1600" dirty="0"/>
          </a:p>
          <a:p>
            <a:pPr marL="285750" indent="-285750">
              <a:buFontTx/>
              <a:buChar char="-"/>
            </a:pPr>
            <a:r>
              <a:rPr lang="tr-TR" sz="1600" dirty="0"/>
              <a:t>Çağrı Çetin için hesap tarihi itibarıyla nihai DYKT:</a:t>
            </a:r>
          </a:p>
          <a:p>
            <a:endParaRPr lang="tr-TR" sz="1600" dirty="0"/>
          </a:p>
          <a:p>
            <a:r>
              <a:rPr lang="tr-TR" sz="1600" dirty="0"/>
              <a:t>= 74.973, 56 –  (224, 72 + 14.340, 21 )</a:t>
            </a:r>
          </a:p>
          <a:p>
            <a:endParaRPr lang="tr-TR" sz="1600" dirty="0"/>
          </a:p>
          <a:p>
            <a:r>
              <a:rPr lang="tr-TR" sz="1600" dirty="0"/>
              <a:t>= 74.973, 56 –  14.564,93 = 60.408,63 TL</a:t>
            </a:r>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dirty="0"/>
          </a:p>
          <a:p>
            <a:endParaRPr lang="tr-TR" sz="1600" dirty="0"/>
          </a:p>
          <a:p>
            <a:endParaRPr lang="tr-TR" dirty="0"/>
          </a:p>
        </p:txBody>
      </p:sp>
    </p:spTree>
    <p:extLst>
      <p:ext uri="{BB962C8B-B14F-4D97-AF65-F5344CB8AC3E}">
        <p14:creationId xmlns:p14="http://schemas.microsoft.com/office/powerpoint/2010/main" val="2671301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8731" y="394138"/>
            <a:ext cx="10893972" cy="7817525"/>
          </a:xfrm>
          <a:prstGeom prst="rect">
            <a:avLst/>
          </a:prstGeom>
          <a:noFill/>
        </p:spPr>
        <p:txBody>
          <a:bodyPr wrap="square" rtlCol="0">
            <a:spAutoFit/>
          </a:bodyPr>
          <a:lstStyle/>
          <a:p>
            <a:r>
              <a:rPr lang="tr-TR" dirty="0"/>
              <a:t>Kaza Tarihi İtibarıyla Nihai DYKT Hesabı:</a:t>
            </a:r>
          </a:p>
          <a:p>
            <a:endParaRPr lang="tr-TR" dirty="0"/>
          </a:p>
          <a:p>
            <a:pPr marL="285750" indent="-285750">
              <a:buFontTx/>
              <a:buChar char="-"/>
            </a:pPr>
            <a:r>
              <a:rPr lang="tr-TR" sz="1600" dirty="0"/>
              <a:t>Burcu Akyol Çetin için kaza tarihi itibarıyla nihai DYKT:</a:t>
            </a:r>
          </a:p>
          <a:p>
            <a:endParaRPr lang="tr-TR" sz="1600" dirty="0"/>
          </a:p>
          <a:p>
            <a:r>
              <a:rPr lang="tr-TR" sz="1600" dirty="0"/>
              <a:t>                  = 92.783, 67 X 1/ ( 1+ ( 0,09 X 0, 161644 yıl))</a:t>
            </a:r>
          </a:p>
          <a:p>
            <a:r>
              <a:rPr lang="tr-TR" sz="1600" dirty="0"/>
              <a:t>                   - (224, 72 + 14.477,21 ) X 1/ ( 1 + (0,09 x 0, 161644 yıl))</a:t>
            </a:r>
          </a:p>
          <a:p>
            <a:r>
              <a:rPr lang="tr-TR" sz="1600" dirty="0"/>
              <a:t>                  = 92.783, 67 X 1/ ( 1+ ( 0,09 X 0, 161644 yıl))</a:t>
            </a:r>
          </a:p>
          <a:p>
            <a:r>
              <a:rPr lang="tr-TR" sz="1600" dirty="0"/>
              <a:t>                   - 14.701,93 X 1/ ( 1+ ( 0,09 X 0, 161644 yıl))</a:t>
            </a:r>
          </a:p>
          <a:p>
            <a:r>
              <a:rPr lang="tr-TR" sz="1600" dirty="0"/>
              <a:t>                  = 91.453, 21 - 14.491, 11  = 76.962, 10 TL</a:t>
            </a:r>
          </a:p>
          <a:p>
            <a:endParaRPr lang="tr-TR" sz="1600" dirty="0"/>
          </a:p>
          <a:p>
            <a:pPr marL="285750" indent="-285750">
              <a:buFontTx/>
              <a:buChar char="-"/>
            </a:pPr>
            <a:r>
              <a:rPr lang="tr-TR" sz="1600" dirty="0"/>
              <a:t>Çağrı Çetin için kaza tarihi itibarıyla nihai DYKT:</a:t>
            </a:r>
          </a:p>
          <a:p>
            <a:endParaRPr lang="tr-TR" sz="1600" dirty="0"/>
          </a:p>
          <a:p>
            <a:r>
              <a:rPr lang="tr-TR" sz="1600" dirty="0"/>
              <a:t>                   = 74.973,56 X 1/ ( 1+ ( 0,09 X 0, 161644 yıl))</a:t>
            </a:r>
          </a:p>
          <a:p>
            <a:r>
              <a:rPr lang="tr-TR" sz="1600" dirty="0"/>
              <a:t>                    - (224, 72 + 14.340,21 ) X 1/ ( 1 + (0,09 x 0, 161644 yıl))</a:t>
            </a:r>
          </a:p>
          <a:p>
            <a:r>
              <a:rPr lang="tr-TR" sz="1600" dirty="0"/>
              <a:t>                   = 74.973,56 X 1/ ( 1+ ( 0,09 X 0, 161644 yıl))</a:t>
            </a:r>
          </a:p>
          <a:p>
            <a:r>
              <a:rPr lang="tr-TR" sz="1600" dirty="0"/>
              <a:t>                    - 14.564,93 X 1/ ( 1+ ( 0,09 X 0, 161644 yıl))</a:t>
            </a:r>
          </a:p>
          <a:p>
            <a:r>
              <a:rPr lang="tr-TR" sz="1600" dirty="0"/>
              <a:t>                   = 73.898, 49 -  14.356, 08  = 59.542,41 TL</a:t>
            </a:r>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sz="1600" dirty="0"/>
          </a:p>
          <a:p>
            <a:endParaRPr lang="tr-TR" dirty="0"/>
          </a:p>
        </p:txBody>
      </p:sp>
    </p:spTree>
    <p:extLst>
      <p:ext uri="{BB962C8B-B14F-4D97-AF65-F5344CB8AC3E}">
        <p14:creationId xmlns:p14="http://schemas.microsoft.com/office/powerpoint/2010/main" val="21719993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52248" y="394138"/>
            <a:ext cx="11524593" cy="3139321"/>
          </a:xfrm>
          <a:prstGeom prst="rect">
            <a:avLst/>
          </a:prstGeom>
          <a:noFill/>
        </p:spPr>
        <p:txBody>
          <a:bodyPr wrap="square" rtlCol="0">
            <a:spAutoFit/>
          </a:bodyPr>
          <a:lstStyle/>
          <a:p>
            <a:r>
              <a:rPr lang="tr-TR" dirty="0"/>
              <a:t>G. Poliçe Limitlerinin Kontrol Edilmesi</a:t>
            </a:r>
          </a:p>
          <a:p>
            <a:endParaRPr lang="tr-TR" dirty="0"/>
          </a:p>
          <a:p>
            <a:r>
              <a:rPr lang="tr-TR" sz="1600" dirty="0"/>
              <a:t>Davalı sigorta şirketi tarafından düzenlenen ZMSS poliçesinin kaza tarihi itibarıyla (23.04.2020) teminat limiti 410.000,00 TL'dir. Hesaplanan tazminat tutarlarının teminat limitleri dahilinde olup olmadığı incelenmiştir.</a:t>
            </a:r>
          </a:p>
          <a:p>
            <a:endParaRPr lang="tr-TR" sz="1600" dirty="0"/>
          </a:p>
          <a:p>
            <a:r>
              <a:rPr lang="tr-TR" sz="1600" dirty="0"/>
              <a:t>Kaza tarihi itibarıyla elde edilen nihai DYKT tutarları toplamı aşağıdaki şekilde hesaplanmıştır.</a:t>
            </a:r>
          </a:p>
          <a:p>
            <a:endParaRPr lang="tr-TR" sz="1600" dirty="0"/>
          </a:p>
          <a:p>
            <a:r>
              <a:rPr lang="tr-TR" sz="1600" dirty="0"/>
              <a:t>Kaza Tarihi Toplam Nihai DYKT = 76.962, 10+59.542, 41= 136.504,51 TL</a:t>
            </a:r>
          </a:p>
          <a:p>
            <a:endParaRPr lang="tr-TR" sz="1600" dirty="0"/>
          </a:p>
          <a:p>
            <a:r>
              <a:rPr lang="tr-TR" sz="1600" dirty="0"/>
              <a:t>Destekten yoksun kalanlar için hesaplanan tazminat tutarları ( Aktüeryal Yöntem – Tam Hayat ve Güncel Gelir Yaklaşımı )</a:t>
            </a:r>
          </a:p>
          <a:p>
            <a:r>
              <a:rPr lang="tr-TR" dirty="0"/>
              <a:t> </a:t>
            </a: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48" y="3652509"/>
            <a:ext cx="8838963" cy="2086140"/>
          </a:xfrm>
          <a:prstGeom prst="rect">
            <a:avLst/>
          </a:prstGeom>
        </p:spPr>
      </p:pic>
    </p:spTree>
    <p:extLst>
      <p:ext uri="{BB962C8B-B14F-4D97-AF65-F5344CB8AC3E}">
        <p14:creationId xmlns:p14="http://schemas.microsoft.com/office/powerpoint/2010/main" val="1941959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17ECE718-333F-DF51-CE4A-D13403C68997}"/>
              </a:ext>
            </a:extLst>
          </p:cNvPr>
          <p:cNvSpPr txBox="1"/>
          <p:nvPr/>
        </p:nvSpPr>
        <p:spPr>
          <a:xfrm>
            <a:off x="1010653" y="2091775"/>
            <a:ext cx="10395284" cy="2674450"/>
          </a:xfrm>
          <a:prstGeom prst="rect">
            <a:avLst/>
          </a:prstGeom>
          <a:noFill/>
        </p:spPr>
        <p:txBody>
          <a:bodyPr wrap="square" rtlCol="0">
            <a:spAutoFit/>
          </a:bodyPr>
          <a:lstStyle/>
          <a:p>
            <a:pPr lvl="0">
              <a:lnSpc>
                <a:spcPct val="107000"/>
              </a:lnSpc>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2. Dul kalan eşin yeniden evlenme olasılığı:  </a:t>
            </a:r>
          </a:p>
          <a:p>
            <a:pPr lvl="0">
              <a:lnSpc>
                <a:spcPct val="107000"/>
              </a:lnSpc>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Dul kalan eşin gelecekte uğrayacağı destekten yoksun kalma zararı, hüküm tarihinde, tazminatın peşin değerinin ödenmesi ile karşılanmaktadır. Ancak dul eşin, yeniden evlenme ihtimali bulunmaktadır ve hesaplanan tazminattan bu olasılık göz önünde bulundurularak indirim yapılması gerekmektedir. Yeniden evlenme olasılığı dul eşin yaşı, sağlığı, çocuk sayısı ve sosyoekonomik durumu gibi sebeplerle farklılık göstermektedir.</a:t>
            </a:r>
          </a:p>
          <a:p>
            <a:endParaRPr lang="tr-TR" dirty="0"/>
          </a:p>
        </p:txBody>
      </p:sp>
    </p:spTree>
    <p:extLst>
      <p:ext uri="{BB962C8B-B14F-4D97-AF65-F5344CB8AC3E}">
        <p14:creationId xmlns:p14="http://schemas.microsoft.com/office/powerpoint/2010/main" val="325370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1C0C67A7-9847-13E6-44FE-1D0EA3C3C845}"/>
              </a:ext>
            </a:extLst>
          </p:cNvPr>
          <p:cNvSpPr txBox="1"/>
          <p:nvPr/>
        </p:nvSpPr>
        <p:spPr>
          <a:xfrm>
            <a:off x="818147" y="1960072"/>
            <a:ext cx="10555706" cy="3214854"/>
          </a:xfrm>
          <a:prstGeom prst="rect">
            <a:avLst/>
          </a:prstGeom>
          <a:noFill/>
        </p:spPr>
        <p:txBody>
          <a:bodyPr wrap="square" rtlCol="0">
            <a:spAutoFit/>
          </a:bodyPr>
          <a:lstStyle/>
          <a:p>
            <a:pPr lvl="0">
              <a:lnSpc>
                <a:spcPct val="107000"/>
              </a:lnSpc>
              <a:spcAft>
                <a:spcPts val="800"/>
              </a:spcAft>
            </a:pPr>
            <a:r>
              <a:rPr lang="tr-TR" sz="3200" kern="100" dirty="0">
                <a:latin typeface="Calibri" panose="020F0502020204030204" pitchFamily="34" charset="0"/>
                <a:ea typeface="Calibri" panose="020F0502020204030204" pitchFamily="34" charset="0"/>
                <a:cs typeface="Times New Roman" panose="02020603050405020304" pitchFamily="18" charset="0"/>
              </a:rPr>
              <a:t>3</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 Sosyal Güvenlik Kurumu (SGK) gelirlerinin indirimi:</a:t>
            </a:r>
          </a:p>
          <a:p>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800" dirty="0">
                <a:effectLst/>
                <a:latin typeface="Calibri" panose="020F0502020204030204" pitchFamily="34" charset="0"/>
                <a:ea typeface="Calibri" panose="020F0502020204030204" pitchFamily="34" charset="0"/>
                <a:cs typeface="Times New Roman" panose="02020603050405020304" pitchFamily="18" charset="0"/>
              </a:rPr>
              <a:t>SGK’nın sigortalılara veya hak sahiplerine bağladığı gelirler iki koldan oluşmaktadır. Meslek hastalığı veya iş kazası sebebiyle, hastalık veya annelik sigortası kapsamında yapılan yardımlar ve bağlanan gelirler kısa vadeli sigorta kolu altındadır. Belirli bir süre prim ödemiş olmanın karşılığı olarak malullük, ölüm ve yaşlılık sigortası kapsamında yapılan yardımlar ise uzun vadeli sigorta kolu altında yapılmaktadır. Danıştay ölen kişinin sigortalı olarak çalışıyor olması sebebi ile eşine ve çocuklarına ölüm sigortasından bağlanan aylıkların, 506 sayılı Kanun’a göre prim ödeme karşılığında sağlanan bir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yardım olarak kabul etmiştir. Bu nedenle, bu sigorta kapsamında SGK’nın destekten yoksun kalanlara rücu hakkı yoktur.</a:t>
            </a:r>
          </a:p>
          <a:p>
            <a:endParaRPr lang="tr-TR" dirty="0"/>
          </a:p>
        </p:txBody>
      </p:sp>
    </p:spTree>
    <p:extLst>
      <p:ext uri="{BB962C8B-B14F-4D97-AF65-F5344CB8AC3E}">
        <p14:creationId xmlns:p14="http://schemas.microsoft.com/office/powerpoint/2010/main" val="364193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45523AD-3584-DEB6-2B86-CC911BF45E46}"/>
              </a:ext>
            </a:extLst>
          </p:cNvPr>
          <p:cNvSpPr txBox="1"/>
          <p:nvPr/>
        </p:nvSpPr>
        <p:spPr>
          <a:xfrm>
            <a:off x="641684" y="1989183"/>
            <a:ext cx="10924674" cy="3278590"/>
          </a:xfrm>
          <a:prstGeom prst="rect">
            <a:avLst/>
          </a:prstGeom>
          <a:noFill/>
        </p:spPr>
        <p:txBody>
          <a:bodyPr wrap="square" rtlCol="0">
            <a:spAutoFit/>
          </a:bodyPr>
          <a:lstStyle/>
          <a:p>
            <a:pPr lvl="0">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4. Sigorta şirketi/güvence hesabı ödemelerinin indirimi: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 hesabında, davalı olan sigorta şirketi, Güvence Hesabı ya da diğer haksız fiil sorumluları tarafından dava öncesinde bir kısım ödemenin yapılmış olmasıyla sıklıkla karşılaşılmaktadır. Yerleşik Yargı uygulamalarına göre, dava öncesi yapılan ödemenin, ödeme tarihi </a:t>
            </a:r>
            <a:r>
              <a:rPr lang="tr-TR" sz="1800" i="1" kern="100" dirty="0">
                <a:effectLst/>
                <a:latin typeface="Calibri" panose="020F0502020204030204" pitchFamily="34" charset="0"/>
                <a:ea typeface="Calibri" panose="020F0502020204030204" pitchFamily="34" charset="0"/>
                <a:cs typeface="Times New Roman" panose="02020603050405020304" pitchFamily="18" charset="0"/>
              </a:rPr>
              <a:t>verilerine göre yeterli olup/olmadığının incelenmesi, yeterli olmadığı tespit edilirse güncel hesap</a:t>
            </a:r>
            <a:r>
              <a:rPr lang="tr-TR" i="1" kern="100" dirty="0">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tarihi itibariyle, yeniden destekten yoksun kalma tazminatı belirlenmektedir. Ödenen tutar güncel hesap tarihi itibariyle belirlenmiş olan destekten yoksun kalma tazminatından düşülerek bakiye tazminat tutarı belirlenmektedir.</a:t>
            </a:r>
          </a:p>
          <a:p>
            <a:endParaRPr lang="tr-TR" dirty="0"/>
          </a:p>
        </p:txBody>
      </p:sp>
    </p:spTree>
    <p:extLst>
      <p:ext uri="{BB962C8B-B14F-4D97-AF65-F5344CB8AC3E}">
        <p14:creationId xmlns:p14="http://schemas.microsoft.com/office/powerpoint/2010/main" val="274074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5B2C838-5661-E5DC-F770-C37E11BB4FA1}"/>
              </a:ext>
            </a:extLst>
          </p:cNvPr>
          <p:cNvSpPr txBox="1"/>
          <p:nvPr/>
        </p:nvSpPr>
        <p:spPr>
          <a:xfrm>
            <a:off x="657726" y="2234250"/>
            <a:ext cx="10876547" cy="2389500"/>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tazminatının şekli: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Türk Borçlar Kanunu’nun 51. Maddesinde tazminatın kapsamına ve ödenme biçimine, talepten bağımsız olarak, hakimin karar vereceği belirtilmiştir. Tazminat irat ya da peşin değer (sermaye) şeklinde ödenebilir. Türkiye’deki mevcut uygulamada tazminatın genellikle peşin değer ödemesi yapılmaktadır.</a:t>
            </a:r>
          </a:p>
          <a:p>
            <a:endParaRPr lang="tr-TR" dirty="0"/>
          </a:p>
        </p:txBody>
      </p:sp>
    </p:spTree>
    <p:extLst>
      <p:ext uri="{BB962C8B-B14F-4D97-AF65-F5344CB8AC3E}">
        <p14:creationId xmlns:p14="http://schemas.microsoft.com/office/powerpoint/2010/main" val="57999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A6633FF-A791-1152-6443-9DCE6959190F}"/>
              </a:ext>
            </a:extLst>
          </p:cNvPr>
          <p:cNvSpPr txBox="1"/>
          <p:nvPr/>
        </p:nvSpPr>
        <p:spPr>
          <a:xfrm>
            <a:off x="858252" y="1544638"/>
            <a:ext cx="10475495" cy="3768724"/>
          </a:xfrm>
          <a:prstGeom prst="rect">
            <a:avLst/>
          </a:prstGeom>
          <a:noFill/>
        </p:spPr>
        <p:txBody>
          <a:bodyPr wrap="square" rtlCol="0">
            <a:spAutoFit/>
          </a:bodyPr>
          <a:lstStyle/>
          <a:p>
            <a:pPr>
              <a:lnSpc>
                <a:spcPct val="107000"/>
              </a:lnSpc>
              <a:spcAft>
                <a:spcPts val="800"/>
              </a:spcAft>
            </a:pPr>
            <a:r>
              <a:rPr lang="tr-TR" sz="3200" kern="100" dirty="0">
                <a:latin typeface="Calibri" panose="020F0502020204030204" pitchFamily="34" charset="0"/>
                <a:ea typeface="Calibri" panose="020F0502020204030204" pitchFamily="34" charset="0"/>
                <a:cs typeface="Times New Roman" panose="02020603050405020304" pitchFamily="18" charset="0"/>
              </a:rPr>
              <a:t>Aktüeryal</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 olarak destekten yoksun kalma tazminatı:</a:t>
            </a:r>
          </a:p>
          <a:p>
            <a:pPr>
              <a:lnSpc>
                <a:spcPct val="107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Aktüeryal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olarak, peşin sermaye değeri biçiminde yapılan tazminat ödemeleri, gelecekte yapılacak yardımların parasal karşılığının belirli bir faiz oranı (teknik faiz) ile iskonto edilmesi sonucu elde edilen bugünkü değer (peşin değer) olarak ifade edilmektedir. Tazminatın hesaplanmasında; beklenen yaşam süresi, faiz oranları, aktif çalışma süresi, yeniden evlenme olasılığı gibi birçok varsayım kullanılmakta, yürürlükteki kanun ve yönetmelikler dikkate alınmaktadır. Dünyadaki yerleşik uygulamalar incelendiğinde, bu tür tazminatların genellikle çarpan-çarpılan yöntemi ile hesaplandığı görülmektedir. Bu hesaplama yönteminde, tahmin edilen yıllık gelir hayatı (çarpılan), bu gelirden yoksun kalınan süre (çarpan) ile çarpılarak tazminat ödemesi belirlenir. Aktüeryal olarak destekten yoksun kalma tazminatının hesabı finans matematiği, hayat sigortaları matematiği, demografi ve ekonomi bilgisi gerektiren bir hesaplamadır.</a:t>
            </a:r>
          </a:p>
          <a:p>
            <a:endParaRPr lang="tr-TR" dirty="0"/>
          </a:p>
        </p:txBody>
      </p:sp>
    </p:spTree>
    <p:extLst>
      <p:ext uri="{BB962C8B-B14F-4D97-AF65-F5344CB8AC3E}">
        <p14:creationId xmlns:p14="http://schemas.microsoft.com/office/powerpoint/2010/main" val="897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7345312-21F0-7A98-058D-19F0F2B845B8}"/>
              </a:ext>
            </a:extLst>
          </p:cNvPr>
          <p:cNvSpPr txBox="1"/>
          <p:nvPr/>
        </p:nvSpPr>
        <p:spPr>
          <a:xfrm>
            <a:off x="609599" y="1048797"/>
            <a:ext cx="10764253" cy="4760406"/>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Aktüeryal Varsayımlar:</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hesaplanırken birçok varsayımda bulunulmakta; ancak temelde iki önemli parametrenin belirlenmesi gerekmektedir. İlki yardım miktarı, ikincisi ise süresidir. Destekten yoksun kalınan sürenin belirlenmesi için hayat tablolarındaki beklenen yaşam süreleri ve destekten yoksun kalanların ihtiyaç süreleri dikkate alınır. Destek süresi, ölen kişinin öldüğü yaştaki beklenen yaşam süresi ile kısıtlıdır. Halen hayatta olan kişiler için beklenen yaşam süresi ise işleyecek (olasılıksal) dönemin başladığı tarihteki, yani destekten yoksun kalan kişinin hesap tarihindeki yaşı itibariyle belirlenmelidir. Literatürde Türkiye için en yaygın olarak kullanılan hayat tabloları; PMF 1931 Fransız Hayat Tablosu, CSO 1980 Amerikan Hayat Tablosu ve 2010 yılında hazırlanmış Türkiye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Tabloları’dır</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 Hesabın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bir hesap olduğu ve matematiksel yöntemler ile belirleneceği göz önünde bulundurulduğunda, hesaplamanın yapıldığı ülkenin demografik verileri kullanılarak oluşturulmuş en güncel hayat tablosunun referans alınması gerekir. Türkiye için referans tablo TRH 2010 Kadın ve Erkek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Tabloları’dır</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tr-TR" dirty="0"/>
          </a:p>
        </p:txBody>
      </p:sp>
    </p:spTree>
    <p:extLst>
      <p:ext uri="{BB962C8B-B14F-4D97-AF65-F5344CB8AC3E}">
        <p14:creationId xmlns:p14="http://schemas.microsoft.com/office/powerpoint/2010/main" val="305817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FBB5144-FBFC-147C-BE2A-DE641A2B5A56}"/>
              </a:ext>
            </a:extLst>
          </p:cNvPr>
          <p:cNvSpPr txBox="1"/>
          <p:nvPr/>
        </p:nvSpPr>
        <p:spPr>
          <a:xfrm>
            <a:off x="697831" y="1937886"/>
            <a:ext cx="10796337" cy="2982227"/>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Teknik faiz:</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basit bir şekilde, ileride yapılacak ödemelerin belirli bir faiz oranı ile iskonto edilmesi sonucu elde edilen bugünkü değer hesabı olarak ifade edilebilir. Uygulanan iskonto işlemi için kullanılan faiz oranı teknik faiz olarak adlandırılmakta ve bileşik faiz yöntemi kullanılmaktadır. Teknik faiz oranı yükseldikçe yapılacak tazminat ödemelerinin bugünkü değeri azalmaktadır. Türkiye’de trafik kazalarından kaynaklanan tazminat hesaplamalarında teknik faiz, Hazine ve Maliye Bakanlığı tarafından 2020 yılında %1,8 olarak belirlenmiştir.</a:t>
            </a:r>
          </a:p>
          <a:p>
            <a:endParaRPr lang="tr-TR" dirty="0"/>
          </a:p>
        </p:txBody>
      </p:sp>
    </p:spTree>
    <p:extLst>
      <p:ext uri="{BB962C8B-B14F-4D97-AF65-F5344CB8AC3E}">
        <p14:creationId xmlns:p14="http://schemas.microsoft.com/office/powerpoint/2010/main" val="292873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2DB12D9-A1BD-FD2D-526B-FB60171373CF}"/>
              </a:ext>
            </a:extLst>
          </p:cNvPr>
          <p:cNvSpPr txBox="1"/>
          <p:nvPr/>
        </p:nvSpPr>
        <p:spPr>
          <a:xfrm>
            <a:off x="545431" y="2234250"/>
            <a:ext cx="10876547" cy="2389500"/>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Hayat </a:t>
            </a:r>
            <a:r>
              <a:rPr lang="tr-TR" sz="3200" kern="100" dirty="0" err="1">
                <a:effectLst/>
                <a:latin typeface="Calibri" panose="020F0502020204030204" pitchFamily="34" charset="0"/>
                <a:ea typeface="Calibri" panose="020F0502020204030204" pitchFamily="34" charset="0"/>
                <a:cs typeface="Times New Roman" panose="02020603050405020304" pitchFamily="18" charset="0"/>
              </a:rPr>
              <a:t>Anüiteleri</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Hesaplamalar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anüiteleri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kullanılarak yapılmaktadır. Hesaplama yöntemlerinde tekli ve bileşik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anüitelerinin</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kullanımına bağlı olarak farklılıklar görülebilir. Türkiye’de genellikle tekli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anüitesi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ile hesaplamalar yapılmaktadır.</a:t>
            </a:r>
          </a:p>
          <a:p>
            <a:endParaRPr lang="tr-TR" dirty="0"/>
          </a:p>
        </p:txBody>
      </p:sp>
    </p:spTree>
    <p:extLst>
      <p:ext uri="{BB962C8B-B14F-4D97-AF65-F5344CB8AC3E}">
        <p14:creationId xmlns:p14="http://schemas.microsoft.com/office/powerpoint/2010/main" val="2898118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E1B4E23-E916-421E-9919-193AED738CC1}"/>
              </a:ext>
            </a:extLst>
          </p:cNvPr>
          <p:cNvSpPr txBox="1"/>
          <p:nvPr/>
        </p:nvSpPr>
        <p:spPr>
          <a:xfrm>
            <a:off x="938463" y="1493342"/>
            <a:ext cx="10315074" cy="3871316"/>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İşlemiş ve işleyecek dönem ayrımı:</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hesabında işlemiş (bilinen) ve işleyecek (olasılıksal) dönem olmak üzere iki farklı dönem dikkate alınarak hesaplama yapılmaktadır. Hesaplamada, işlemiş dönemde destekten yoksun kalanların hayatta oldukları bilindiği için yaşama olasılıkları 1 olarak kabul edilir Ve dönen geliri direkt olarak destekten yoksun kalanlar arasında paylaştırılır. Tazminat hesaplarında tarihler arasında geçen süre hesabı yapılırken uygulamada her ayın 30 gün yılın 365 gün ve 6 saat olması varsayılır. İşleyecek dönemde ise hesaplama tarihinden itibaren destek süresinin sonuna kadar geçecek süre için tazminat hesabı yapılmaktadır. Türkiye’de gerek mahkemelerde gerekse Sigorta Tahkim Komisyonu dosyalarında tazminatların iki yöntemle hesaplandığı görülmektedir. </a:t>
            </a:r>
          </a:p>
          <a:p>
            <a:endParaRPr lang="tr-TR" dirty="0"/>
          </a:p>
        </p:txBody>
      </p:sp>
    </p:spTree>
    <p:extLst>
      <p:ext uri="{BB962C8B-B14F-4D97-AF65-F5344CB8AC3E}">
        <p14:creationId xmlns:p14="http://schemas.microsoft.com/office/powerpoint/2010/main" val="241426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5741270-DAD4-8056-7FB1-FD9BE11C39D9}"/>
              </a:ext>
            </a:extLst>
          </p:cNvPr>
          <p:cNvSpPr txBox="1"/>
          <p:nvPr/>
        </p:nvSpPr>
        <p:spPr>
          <a:xfrm>
            <a:off x="759126" y="526211"/>
            <a:ext cx="10351698" cy="6039089"/>
          </a:xfrm>
          <a:prstGeom prst="rect">
            <a:avLst/>
          </a:prstGeom>
          <a:noFill/>
        </p:spPr>
        <p:txBody>
          <a:bodyPr wrap="square" rtlCol="0">
            <a:spAutoFit/>
          </a:bodyPr>
          <a:lstStyle/>
          <a:p>
            <a:r>
              <a:rPr lang="tr-TR" sz="2800" kern="100" dirty="0">
                <a:latin typeface="Calibri" panose="020F0502020204030204" pitchFamily="34" charset="0"/>
                <a:ea typeface="Calibri" panose="020F0502020204030204" pitchFamily="34" charset="0"/>
                <a:cs typeface="Times New Roman" panose="02020603050405020304" pitchFamily="18" charset="0"/>
              </a:rPr>
              <a:t>HUKUKİ AÇIDAN DESTEKTEN YOKSUN KALMA TAZMİNATI</a:t>
            </a:r>
          </a:p>
          <a:p>
            <a:endParaRPr lang="tr-TR"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haksız fiil sonucunda meydana gelen ölüm nedeniyle, ölenin desteğinden yoksun kalanlara ödenen bir tazminat türüdür.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Kanuna göre ölüm halinde karşılaşılabilecek zararları; cenaze giderleri, ölümün hemen gerçekleşmemiş olması durumunda tedavi masraflarını, çalışma gücünün azalmasından ya da yitirilmesinden doğan kayıplar ve ölenin desteğinden yoksun kalan kişilerin uğradığı kayıplar olarak tanımlanmıştır.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Türk Borçlar Kanunu’nun zarar görene tanımış olduğu, miras hukukundan bağımsız ve desteğini yitirenlerin kişiliklerinden doğan bir tazminat türüdür.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Uygulamada genellikle mirasçıların destekten yoksun kalma tazminatı talep ettikleri görülmekte; ancak mirasçı olma şartı aranmamaktadır.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Tazminata esas teşkil edilen tutar, destekten yoksun kalanın mal varlığında desteğin ölüm nedeni ile meydana gelen azalmayla ilişkilidir. Ölüm olmasaydı destek görenin ne kadar süre ve ne tutarda destekten yararlanacağı belirlenmesi ve ölüm nedeniyle yoksun kalınan bu yardımların telafisinin sağlanması gerekmektedir.</a:t>
            </a:r>
          </a:p>
          <a:p>
            <a:endParaRPr lang="tr-TR" kern="100" dirty="0">
              <a:latin typeface="Calibri" panose="020F0502020204030204" pitchFamily="34" charset="0"/>
              <a:ea typeface="Calibri" panose="020F0502020204030204" pitchFamily="34" charset="0"/>
              <a:cs typeface="Times New Roman" panose="02020603050405020304" pitchFamily="18" charset="0"/>
            </a:endParaRPr>
          </a:p>
          <a:p>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140796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E8A7DC42-1486-BF42-3D1D-D5047BB749D7}"/>
              </a:ext>
            </a:extLst>
          </p:cNvPr>
          <p:cNvSpPr txBox="1"/>
          <p:nvPr/>
        </p:nvSpPr>
        <p:spPr>
          <a:xfrm>
            <a:off x="721894" y="1860884"/>
            <a:ext cx="10748211" cy="2685863"/>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Progresif rant yöntemi </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uzun yıllar,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progresif</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rant yöntemi olarak adlandırılan yargı</a:t>
            </a:r>
            <a:r>
              <a:rPr lang="tr-TR"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içtihatında</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kabul gören bir hesapla yapılmıştır. Bu yönteme göre, ölen kişinin haksız fiil tarihi itibariyle</a:t>
            </a:r>
            <a:r>
              <a:rPr lang="tr-TR"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bakiye ömrü dikkate alınarak gelecekteki muhtemel gelirinin bugünkü değeri hesaplanmakta ve</a:t>
            </a:r>
            <a:r>
              <a:rPr lang="tr-TR" sz="18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kalanlar arasında paylaştırılmaktadır.</a:t>
            </a:r>
          </a:p>
          <a:p>
            <a:endParaRPr lang="tr-TR" dirty="0"/>
          </a:p>
        </p:txBody>
      </p:sp>
    </p:spTree>
    <p:extLst>
      <p:ext uri="{BB962C8B-B14F-4D97-AF65-F5344CB8AC3E}">
        <p14:creationId xmlns:p14="http://schemas.microsoft.com/office/powerpoint/2010/main" val="2238246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136C8C3-0F09-7E52-9891-CCB9AAF42F0A}"/>
              </a:ext>
            </a:extLst>
          </p:cNvPr>
          <p:cNvSpPr txBox="1"/>
          <p:nvPr/>
        </p:nvSpPr>
        <p:spPr>
          <a:xfrm>
            <a:off x="697831" y="1345160"/>
            <a:ext cx="10796337" cy="4167679"/>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Aktüeryal yöntem</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Progresif rant yönteminde ölen kişinin, öldüğü tarihteki yaşı itibariyle beklenen yaşam süresi, ilgili hayat tablosu kullanılarak belirlendikten sonra bu süre desteğin üst sınırı olarak kabul edilir. Geride kalanların ihtiyaç süreleri ya da destek süresi ile sınırlı olmak üzere kesin olarak yaşayacakları varsayımı ile tazminat hesabı yapılır. Bu nedenle de kullanılan yöntem bir kesin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hesabıdır. Ancak,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yöntemde, ölen kişinin öldüğü tarihteki yaşı itibariyle beklenen yaşam süresi destek süresi olarak belirlendikten sonra, destekten yoksun kalan kişiler için, desteğin beklenen yaşam süresi ile sınırlı olmak koşuluyla, hesap tarihinden itibaren gelecekteki her yıl için yaşama olasılıkları dikkate alınarak tazminat hesabı yapılır. Bilimsel olarak doğru hesaplama yönteminin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yöntem olmasına rağmen Türkiye’deki uygulamalarda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yöntem genel olarak trafik kazalarından kaynaklanan İş göremezlik ve destekten yoksun kalma tazminatlarının hesaplanması için kullanılır.</a:t>
            </a:r>
          </a:p>
          <a:p>
            <a:endParaRPr lang="tr-TR" dirty="0"/>
          </a:p>
        </p:txBody>
      </p:sp>
    </p:spTree>
    <p:extLst>
      <p:ext uri="{BB962C8B-B14F-4D97-AF65-F5344CB8AC3E}">
        <p14:creationId xmlns:p14="http://schemas.microsoft.com/office/powerpoint/2010/main" val="421227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24621C4-0DCD-A14F-A184-9C595C6924D7}"/>
              </a:ext>
            </a:extLst>
          </p:cNvPr>
          <p:cNvSpPr txBox="1"/>
          <p:nvPr/>
        </p:nvSpPr>
        <p:spPr>
          <a:xfrm>
            <a:off x="657726" y="1191400"/>
            <a:ext cx="10876548" cy="4475199"/>
          </a:xfrm>
          <a:prstGeom prst="rect">
            <a:avLst/>
          </a:prstGeom>
          <a:noFill/>
        </p:spPr>
        <p:txBody>
          <a:bodyPr wrap="square" rtlCol="0">
            <a:spAutoFit/>
          </a:bodyPr>
          <a:lstStyle/>
          <a:p>
            <a:pPr>
              <a:lnSpc>
                <a:spcPct val="70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Tazminatın hesaplanması:</a:t>
            </a:r>
          </a:p>
          <a:p>
            <a:pPr>
              <a:lnSpc>
                <a:spcPct val="70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hesabı özetle aşağıdaki adımları içerir:</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Ölen kişinin, öldüğü yaş itibariyle beklenen yaşam süresinin ilgili hayat tablosundan elde edilmesi ve normal koşullarda destekten yoksun kalana ne kadar süre destek sağlayacağının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Destekten yoksun kalan kişinin yaşama koşuluna bağlı olarak ihtiyaç süresinin ve dolayısıyla destek süresinin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Ölen kişinin tahmin edilen gelecekteki net gelirine bağlı olarak destekten yoksun kalan kişinin alacağı varsayılan payının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Ölüm tarihi ile hesap tarihi arasında işlemiş (bilinen) dönem destekten yoksun kalma tazminatının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Hesabın yapıldığı tarih baz alınarak gelecekteki destek tazminatı tutarlarının iskonto edilmiş değerinin (Bugünkü değerlerinin) hesaplanması ile işleyecek (olasılıksal) dönem destekten yoksun kalma tazminatının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Destek süresi boyunca her yıl işlemiş ve işleyecek dönem için hesaplanan tazminat miktarlarının toplanması ile toplam destekten yoksun kalma tazminatının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Elde edilen tazminattan yapılacak indirimlerin (yeniden evlenme olasılığı, kusur indirimi vb.) dikkate alınarak nihai tazminatın tutarının belirlenmesi.</a:t>
            </a:r>
          </a:p>
          <a:p>
            <a:pPr>
              <a:lnSpc>
                <a:spcPct val="70000"/>
              </a:lnSpc>
              <a:spcAft>
                <a:spcPts val="800"/>
              </a:spcAft>
            </a:pPr>
            <a:r>
              <a:rPr lang="tr-TR" kern="100" dirty="0">
                <a:latin typeface="Calibri" panose="020F0502020204030204" pitchFamily="34" charset="0"/>
                <a:ea typeface="Calibri" panose="020F0502020204030204" pitchFamily="34" charset="0"/>
                <a:cs typeface="Times New Roman" panose="02020603050405020304" pitchFamily="18" charset="0"/>
              </a:rPr>
              <a:t>•</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Eğer daha önce yapılmış bir ödeme ya da bağlanan gelir varsa (sigorta şirketi/güvence hesabı ödemesi, SGK bağlanan gelirler vb.) bunların hesaplanan nihai tazminattan çıkarılması.</a:t>
            </a:r>
          </a:p>
        </p:txBody>
      </p:sp>
    </p:spTree>
    <p:extLst>
      <p:ext uri="{BB962C8B-B14F-4D97-AF65-F5344CB8AC3E}">
        <p14:creationId xmlns:p14="http://schemas.microsoft.com/office/powerpoint/2010/main" val="3886597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9">
            <a:extLst>
              <a:ext uri="{FF2B5EF4-FFF2-40B4-BE49-F238E27FC236}">
                <a16:creationId xmlns:a16="http://schemas.microsoft.com/office/drawing/2014/main" id="{4CAEA521-ADFD-9653-6031-AA50DB90239D}"/>
              </a:ext>
            </a:extLst>
          </p:cNvPr>
          <p:cNvGraphicFramePr>
            <a:graphicFrameLocks noGrp="1"/>
          </p:cNvGraphicFramePr>
          <p:nvPr>
            <p:extLst>
              <p:ext uri="{D42A27DB-BD31-4B8C-83A1-F6EECF244321}">
                <p14:modId xmlns:p14="http://schemas.microsoft.com/office/powerpoint/2010/main" val="3079705883"/>
              </p:ext>
            </p:extLst>
          </p:nvPr>
        </p:nvGraphicFramePr>
        <p:xfrm>
          <a:off x="0" y="1028700"/>
          <a:ext cx="6202392" cy="5829300"/>
        </p:xfrm>
        <a:graphic>
          <a:graphicData uri="http://schemas.openxmlformats.org/drawingml/2006/table">
            <a:tbl>
              <a:tblPr firstRow="1" bandRow="1">
                <a:tableStyleId>{5C22544A-7EE6-4342-B048-85BDC9FD1C3A}</a:tableStyleId>
              </a:tblPr>
              <a:tblGrid>
                <a:gridCol w="1779517">
                  <a:extLst>
                    <a:ext uri="{9D8B030D-6E8A-4147-A177-3AD203B41FA5}">
                      <a16:colId xmlns:a16="http://schemas.microsoft.com/office/drawing/2014/main" val="3939009001"/>
                    </a:ext>
                  </a:extLst>
                </a:gridCol>
                <a:gridCol w="2402102">
                  <a:extLst>
                    <a:ext uri="{9D8B030D-6E8A-4147-A177-3AD203B41FA5}">
                      <a16:colId xmlns:a16="http://schemas.microsoft.com/office/drawing/2014/main" val="3261909196"/>
                    </a:ext>
                  </a:extLst>
                </a:gridCol>
                <a:gridCol w="2020773">
                  <a:extLst>
                    <a:ext uri="{9D8B030D-6E8A-4147-A177-3AD203B41FA5}">
                      <a16:colId xmlns:a16="http://schemas.microsoft.com/office/drawing/2014/main" val="3367613443"/>
                    </a:ext>
                  </a:extLst>
                </a:gridCol>
              </a:tblGrid>
              <a:tr h="189781">
                <a:tc>
                  <a:txBody>
                    <a:bodyPr/>
                    <a:lstStyle/>
                    <a:p>
                      <a:endParaRPr lang="tr-TR" sz="1050" dirty="0"/>
                    </a:p>
                  </a:txBody>
                  <a:tcPr/>
                </a:tc>
                <a:tc>
                  <a:txBody>
                    <a:bodyPr/>
                    <a:lstStyle/>
                    <a:p>
                      <a:endParaRPr lang="tr-TR" sz="1050" dirty="0"/>
                    </a:p>
                  </a:txBody>
                  <a:tcPr/>
                </a:tc>
                <a:tc>
                  <a:txBody>
                    <a:bodyPr/>
                    <a:lstStyle/>
                    <a:p>
                      <a:endParaRPr lang="tr-TR" sz="1050" dirty="0"/>
                    </a:p>
                  </a:txBody>
                  <a:tcPr/>
                </a:tc>
                <a:extLst>
                  <a:ext uri="{0D108BD9-81ED-4DB2-BD59-A6C34878D82A}">
                    <a16:rowId xmlns:a16="http://schemas.microsoft.com/office/drawing/2014/main" val="3469549051"/>
                  </a:ext>
                </a:extLst>
              </a:tr>
              <a:tr h="189781">
                <a:tc rowSpan="4">
                  <a:txBody>
                    <a:bodyPr/>
                    <a:lstStyle/>
                    <a:p>
                      <a:endParaRPr lang="tr-TR" sz="1050" dirty="0"/>
                    </a:p>
                    <a:p>
                      <a:endParaRPr lang="tr-TR" sz="1050" dirty="0"/>
                    </a:p>
                    <a:p>
                      <a:r>
                        <a:rPr lang="tr-TR" sz="1050" dirty="0"/>
                        <a:t>   DOSYA BİLGİLERİ</a:t>
                      </a:r>
                    </a:p>
                  </a:txBody>
                  <a:tcPr/>
                </a:tc>
                <a:tc>
                  <a:txBody>
                    <a:bodyPr/>
                    <a:lstStyle/>
                    <a:p>
                      <a:r>
                        <a:rPr lang="tr-TR" sz="1050" dirty="0"/>
                        <a:t>KAZA TARİHİ</a:t>
                      </a:r>
                    </a:p>
                  </a:txBody>
                  <a:tcPr/>
                </a:tc>
                <a:tc>
                  <a:txBody>
                    <a:bodyPr/>
                    <a:lstStyle/>
                    <a:p>
                      <a:r>
                        <a:rPr lang="tr-TR" sz="1050" dirty="0"/>
                        <a:t>06.07.2018</a:t>
                      </a:r>
                    </a:p>
                  </a:txBody>
                  <a:tcPr/>
                </a:tc>
                <a:extLst>
                  <a:ext uri="{0D108BD9-81ED-4DB2-BD59-A6C34878D82A}">
                    <a16:rowId xmlns:a16="http://schemas.microsoft.com/office/drawing/2014/main" val="2204258920"/>
                  </a:ext>
                </a:extLst>
              </a:tr>
              <a:tr h="189781">
                <a:tc vMerge="1">
                  <a:txBody>
                    <a:bodyPr/>
                    <a:lstStyle/>
                    <a:p>
                      <a:endParaRPr lang="tr-TR" sz="1050" dirty="0"/>
                    </a:p>
                  </a:txBody>
                  <a:tcPr/>
                </a:tc>
                <a:tc>
                  <a:txBody>
                    <a:bodyPr/>
                    <a:lstStyle/>
                    <a:p>
                      <a:r>
                        <a:rPr lang="tr-TR" sz="1050" dirty="0"/>
                        <a:t>KAZANIN TÜRÜ</a:t>
                      </a:r>
                    </a:p>
                  </a:txBody>
                  <a:tcPr/>
                </a:tc>
                <a:tc>
                  <a:txBody>
                    <a:bodyPr/>
                    <a:lstStyle/>
                    <a:p>
                      <a:r>
                        <a:rPr lang="tr-TR" sz="1050" dirty="0"/>
                        <a:t>İŞ KAZASI</a:t>
                      </a:r>
                    </a:p>
                  </a:txBody>
                  <a:tcPr/>
                </a:tc>
                <a:extLst>
                  <a:ext uri="{0D108BD9-81ED-4DB2-BD59-A6C34878D82A}">
                    <a16:rowId xmlns:a16="http://schemas.microsoft.com/office/drawing/2014/main" val="3121158850"/>
                  </a:ext>
                </a:extLst>
              </a:tr>
              <a:tr h="189781">
                <a:tc vMerge="1">
                  <a:txBody>
                    <a:bodyPr/>
                    <a:lstStyle/>
                    <a:p>
                      <a:endParaRPr lang="tr-TR" sz="1050" dirty="0"/>
                    </a:p>
                  </a:txBody>
                  <a:tcPr/>
                </a:tc>
                <a:tc>
                  <a:txBody>
                    <a:bodyPr/>
                    <a:lstStyle/>
                    <a:p>
                      <a:r>
                        <a:rPr lang="tr-TR" sz="1050" dirty="0"/>
                        <a:t>DAVA TARİHİ</a:t>
                      </a:r>
                    </a:p>
                  </a:txBody>
                  <a:tcPr/>
                </a:tc>
                <a:tc>
                  <a:txBody>
                    <a:bodyPr/>
                    <a:lstStyle/>
                    <a:p>
                      <a:r>
                        <a:rPr lang="tr-TR" sz="1050" dirty="0"/>
                        <a:t>08.03.2019</a:t>
                      </a:r>
                    </a:p>
                  </a:txBody>
                  <a:tcPr/>
                </a:tc>
                <a:extLst>
                  <a:ext uri="{0D108BD9-81ED-4DB2-BD59-A6C34878D82A}">
                    <a16:rowId xmlns:a16="http://schemas.microsoft.com/office/drawing/2014/main" val="3633139"/>
                  </a:ext>
                </a:extLst>
              </a:tr>
              <a:tr h="189781">
                <a:tc vMerge="1">
                  <a:txBody>
                    <a:bodyPr/>
                    <a:lstStyle/>
                    <a:p>
                      <a:endParaRPr lang="tr-TR" sz="1050"/>
                    </a:p>
                  </a:txBody>
                  <a:tcPr/>
                </a:tc>
                <a:tc>
                  <a:txBody>
                    <a:bodyPr/>
                    <a:lstStyle/>
                    <a:p>
                      <a:r>
                        <a:rPr lang="tr-TR" sz="1050" dirty="0"/>
                        <a:t>HESAP TARİHİ</a:t>
                      </a:r>
                    </a:p>
                  </a:txBody>
                  <a:tcPr/>
                </a:tc>
                <a:tc>
                  <a:txBody>
                    <a:bodyPr/>
                    <a:lstStyle/>
                    <a:p>
                      <a:r>
                        <a:rPr lang="tr-TR" sz="1050" dirty="0"/>
                        <a:t>0.01.2020</a:t>
                      </a:r>
                    </a:p>
                  </a:txBody>
                  <a:tcPr/>
                </a:tc>
                <a:extLst>
                  <a:ext uri="{0D108BD9-81ED-4DB2-BD59-A6C34878D82A}">
                    <a16:rowId xmlns:a16="http://schemas.microsoft.com/office/drawing/2014/main" val="3634626530"/>
                  </a:ext>
                </a:extLst>
              </a:tr>
              <a:tr h="189781">
                <a:tc rowSpan="7">
                  <a:txBody>
                    <a:bodyPr/>
                    <a:lstStyle/>
                    <a:p>
                      <a:endParaRPr lang="tr-TR" sz="1050" dirty="0"/>
                    </a:p>
                    <a:p>
                      <a:endParaRPr lang="tr-TR" sz="1050" dirty="0"/>
                    </a:p>
                    <a:p>
                      <a:endParaRPr lang="tr-TR" sz="1050" dirty="0"/>
                    </a:p>
                    <a:p>
                      <a:r>
                        <a:rPr lang="tr-TR" sz="1050" dirty="0"/>
                        <a:t>MÜTEVEFFA </a:t>
                      </a:r>
                    </a:p>
                    <a:p>
                      <a:r>
                        <a:rPr lang="tr-TR" sz="1050" dirty="0"/>
                        <a:t>BİLGİLERİ</a:t>
                      </a:r>
                    </a:p>
                  </a:txBody>
                  <a:tcPr/>
                </a:tc>
                <a:tc>
                  <a:txBody>
                    <a:bodyPr/>
                    <a:lstStyle/>
                    <a:p>
                      <a:r>
                        <a:rPr lang="tr-TR" sz="1050" dirty="0"/>
                        <a:t>ADI SOYADI</a:t>
                      </a:r>
                    </a:p>
                  </a:txBody>
                  <a:tcPr/>
                </a:tc>
                <a:tc>
                  <a:txBody>
                    <a:bodyPr/>
                    <a:lstStyle/>
                    <a:p>
                      <a:r>
                        <a:rPr lang="tr-TR" sz="1050" dirty="0"/>
                        <a:t>CAFER KILIÇ</a:t>
                      </a:r>
                    </a:p>
                  </a:txBody>
                  <a:tcPr/>
                </a:tc>
                <a:extLst>
                  <a:ext uri="{0D108BD9-81ED-4DB2-BD59-A6C34878D82A}">
                    <a16:rowId xmlns:a16="http://schemas.microsoft.com/office/drawing/2014/main" val="2048177255"/>
                  </a:ext>
                </a:extLst>
              </a:tr>
              <a:tr h="189781">
                <a:tc vMerge="1">
                  <a:txBody>
                    <a:bodyPr/>
                    <a:lstStyle/>
                    <a:p>
                      <a:endParaRPr lang="tr-TR" sz="1050"/>
                    </a:p>
                  </a:txBody>
                  <a:tcPr/>
                </a:tc>
                <a:tc>
                  <a:txBody>
                    <a:bodyPr/>
                    <a:lstStyle/>
                    <a:p>
                      <a:r>
                        <a:rPr lang="tr-TR" sz="1050" dirty="0"/>
                        <a:t>DOĞUM TARİHİ</a:t>
                      </a:r>
                    </a:p>
                  </a:txBody>
                  <a:tcPr/>
                </a:tc>
                <a:tc>
                  <a:txBody>
                    <a:bodyPr/>
                    <a:lstStyle/>
                    <a:p>
                      <a:r>
                        <a:rPr lang="tr-TR" sz="1050" dirty="0"/>
                        <a:t>17.02.1982</a:t>
                      </a:r>
                    </a:p>
                  </a:txBody>
                  <a:tcPr/>
                </a:tc>
                <a:extLst>
                  <a:ext uri="{0D108BD9-81ED-4DB2-BD59-A6C34878D82A}">
                    <a16:rowId xmlns:a16="http://schemas.microsoft.com/office/drawing/2014/main" val="2435874234"/>
                  </a:ext>
                </a:extLst>
              </a:tr>
              <a:tr h="189781">
                <a:tc vMerge="1">
                  <a:txBody>
                    <a:bodyPr/>
                    <a:lstStyle/>
                    <a:p>
                      <a:endParaRPr lang="tr-TR" sz="1050"/>
                    </a:p>
                  </a:txBody>
                  <a:tcPr/>
                </a:tc>
                <a:tc>
                  <a:txBody>
                    <a:bodyPr/>
                    <a:lstStyle/>
                    <a:p>
                      <a:r>
                        <a:rPr lang="tr-TR" sz="1050" dirty="0"/>
                        <a:t>CİNSİYETİ</a:t>
                      </a:r>
                    </a:p>
                  </a:txBody>
                  <a:tcPr/>
                </a:tc>
                <a:tc>
                  <a:txBody>
                    <a:bodyPr/>
                    <a:lstStyle/>
                    <a:p>
                      <a:r>
                        <a:rPr lang="tr-TR" sz="1050" dirty="0"/>
                        <a:t>ERKEK</a:t>
                      </a:r>
                    </a:p>
                  </a:txBody>
                  <a:tcPr/>
                </a:tc>
                <a:extLst>
                  <a:ext uri="{0D108BD9-81ED-4DB2-BD59-A6C34878D82A}">
                    <a16:rowId xmlns:a16="http://schemas.microsoft.com/office/drawing/2014/main" val="591691837"/>
                  </a:ext>
                </a:extLst>
              </a:tr>
              <a:tr h="189781">
                <a:tc vMerge="1">
                  <a:txBody>
                    <a:bodyPr/>
                    <a:lstStyle/>
                    <a:p>
                      <a:endParaRPr lang="tr-TR" sz="1050" dirty="0"/>
                    </a:p>
                  </a:txBody>
                  <a:tcPr/>
                </a:tc>
                <a:tc>
                  <a:txBody>
                    <a:bodyPr/>
                    <a:lstStyle/>
                    <a:p>
                      <a:r>
                        <a:rPr lang="tr-TR" sz="1050" dirty="0"/>
                        <a:t>MEDENİ HALİ</a:t>
                      </a:r>
                    </a:p>
                  </a:txBody>
                  <a:tcPr/>
                </a:tc>
                <a:tc>
                  <a:txBody>
                    <a:bodyPr/>
                    <a:lstStyle/>
                    <a:p>
                      <a:r>
                        <a:rPr lang="tr-TR" sz="1050" dirty="0"/>
                        <a:t>EVLİ</a:t>
                      </a:r>
                    </a:p>
                  </a:txBody>
                  <a:tcPr/>
                </a:tc>
                <a:extLst>
                  <a:ext uri="{0D108BD9-81ED-4DB2-BD59-A6C34878D82A}">
                    <a16:rowId xmlns:a16="http://schemas.microsoft.com/office/drawing/2014/main" val="1738458552"/>
                  </a:ext>
                </a:extLst>
              </a:tr>
              <a:tr h="189781">
                <a:tc vMerge="1">
                  <a:txBody>
                    <a:bodyPr/>
                    <a:lstStyle/>
                    <a:p>
                      <a:endParaRPr lang="tr-TR" sz="1050"/>
                    </a:p>
                  </a:txBody>
                  <a:tcPr/>
                </a:tc>
                <a:tc>
                  <a:txBody>
                    <a:bodyPr/>
                    <a:lstStyle/>
                    <a:p>
                      <a:r>
                        <a:rPr lang="tr-TR" sz="1050" dirty="0"/>
                        <a:t>ÖLÜM TARİHİ</a:t>
                      </a:r>
                    </a:p>
                  </a:txBody>
                  <a:tcPr/>
                </a:tc>
                <a:tc>
                  <a:txBody>
                    <a:bodyPr/>
                    <a:lstStyle/>
                    <a:p>
                      <a:r>
                        <a:rPr lang="tr-TR" sz="1050" dirty="0"/>
                        <a:t>06.07.2018</a:t>
                      </a:r>
                    </a:p>
                  </a:txBody>
                  <a:tcPr/>
                </a:tc>
                <a:extLst>
                  <a:ext uri="{0D108BD9-81ED-4DB2-BD59-A6C34878D82A}">
                    <a16:rowId xmlns:a16="http://schemas.microsoft.com/office/drawing/2014/main" val="239393259"/>
                  </a:ext>
                </a:extLst>
              </a:tr>
              <a:tr h="310551">
                <a:tc vMerge="1">
                  <a:txBody>
                    <a:bodyPr/>
                    <a:lstStyle/>
                    <a:p>
                      <a:endParaRPr lang="tr-TR" sz="1050" dirty="0"/>
                    </a:p>
                  </a:txBody>
                  <a:tcPr/>
                </a:tc>
                <a:tc>
                  <a:txBody>
                    <a:bodyPr/>
                    <a:lstStyle/>
                    <a:p>
                      <a:r>
                        <a:rPr lang="tr-TR" sz="1050" dirty="0"/>
                        <a:t>AYLIK NET GELİRİ</a:t>
                      </a:r>
                    </a:p>
                  </a:txBody>
                  <a:tcPr/>
                </a:tc>
                <a:tc>
                  <a:txBody>
                    <a:bodyPr/>
                    <a:lstStyle/>
                    <a:p>
                      <a:r>
                        <a:rPr lang="tr-TR" sz="1050" dirty="0"/>
                        <a:t>1.656,40 TL(01.01.2018 TARİHLİ BORDRO)</a:t>
                      </a:r>
                    </a:p>
                  </a:txBody>
                  <a:tcPr/>
                </a:tc>
                <a:extLst>
                  <a:ext uri="{0D108BD9-81ED-4DB2-BD59-A6C34878D82A}">
                    <a16:rowId xmlns:a16="http://schemas.microsoft.com/office/drawing/2014/main" val="1566056656"/>
                  </a:ext>
                </a:extLst>
              </a:tr>
              <a:tr h="189781">
                <a:tc vMerge="1">
                  <a:txBody>
                    <a:bodyPr/>
                    <a:lstStyle/>
                    <a:p>
                      <a:endParaRPr lang="tr-TR" sz="1050" dirty="0"/>
                    </a:p>
                  </a:txBody>
                  <a:tcPr/>
                </a:tc>
                <a:tc>
                  <a:txBody>
                    <a:bodyPr/>
                    <a:lstStyle/>
                    <a:p>
                      <a:r>
                        <a:rPr lang="tr-TR" sz="1050" dirty="0"/>
                        <a:t>KUSUR ORANI</a:t>
                      </a:r>
                    </a:p>
                  </a:txBody>
                  <a:tcPr/>
                </a:tc>
                <a:tc>
                  <a:txBody>
                    <a:bodyPr/>
                    <a:lstStyle/>
                    <a:p>
                      <a:r>
                        <a:rPr lang="tr-TR" sz="1050" dirty="0"/>
                        <a:t>%40</a:t>
                      </a:r>
                    </a:p>
                  </a:txBody>
                  <a:tcPr/>
                </a:tc>
                <a:extLst>
                  <a:ext uri="{0D108BD9-81ED-4DB2-BD59-A6C34878D82A}">
                    <a16:rowId xmlns:a16="http://schemas.microsoft.com/office/drawing/2014/main" val="4216238668"/>
                  </a:ext>
                </a:extLst>
              </a:tr>
              <a:tr h="189781">
                <a:tc rowSpan="3">
                  <a:txBody>
                    <a:bodyPr/>
                    <a:lstStyle/>
                    <a:p>
                      <a:endParaRPr lang="tr-TR" sz="1050" dirty="0"/>
                    </a:p>
                    <a:p>
                      <a:r>
                        <a:rPr lang="tr-TR" sz="1050" dirty="0"/>
                        <a:t>DAVALI BİLGİLERİ</a:t>
                      </a:r>
                    </a:p>
                  </a:txBody>
                  <a:tcPr/>
                </a:tc>
                <a:tc>
                  <a:txBody>
                    <a:bodyPr/>
                    <a:lstStyle/>
                    <a:p>
                      <a:r>
                        <a:rPr lang="tr-TR" sz="1050" dirty="0"/>
                        <a:t>DAVALI ADI SOYADI</a:t>
                      </a:r>
                    </a:p>
                  </a:txBody>
                  <a:tcPr/>
                </a:tc>
                <a:tc>
                  <a:txBody>
                    <a:bodyPr/>
                    <a:lstStyle/>
                    <a:p>
                      <a:r>
                        <a:rPr lang="tr-TR" sz="1050" dirty="0"/>
                        <a:t>ABC A.Ş.</a:t>
                      </a:r>
                    </a:p>
                  </a:txBody>
                  <a:tcPr/>
                </a:tc>
                <a:extLst>
                  <a:ext uri="{0D108BD9-81ED-4DB2-BD59-A6C34878D82A}">
                    <a16:rowId xmlns:a16="http://schemas.microsoft.com/office/drawing/2014/main" val="969741471"/>
                  </a:ext>
                </a:extLst>
              </a:tr>
              <a:tr h="189781">
                <a:tc vMerge="1">
                  <a:txBody>
                    <a:bodyPr/>
                    <a:lstStyle/>
                    <a:p>
                      <a:endParaRPr lang="tr-TR" sz="1050" dirty="0"/>
                    </a:p>
                  </a:txBody>
                  <a:tcPr/>
                </a:tc>
                <a:tc>
                  <a:txBody>
                    <a:bodyPr/>
                    <a:lstStyle/>
                    <a:p>
                      <a:r>
                        <a:rPr lang="tr-TR" sz="1050" dirty="0"/>
                        <a:t>DAVALININ KUSUR ORANI</a:t>
                      </a:r>
                    </a:p>
                  </a:txBody>
                  <a:tcPr/>
                </a:tc>
                <a:tc>
                  <a:txBody>
                    <a:bodyPr/>
                    <a:lstStyle/>
                    <a:p>
                      <a:r>
                        <a:rPr lang="tr-TR" sz="1050" dirty="0"/>
                        <a:t>%60</a:t>
                      </a:r>
                    </a:p>
                  </a:txBody>
                  <a:tcPr/>
                </a:tc>
                <a:extLst>
                  <a:ext uri="{0D108BD9-81ED-4DB2-BD59-A6C34878D82A}">
                    <a16:rowId xmlns:a16="http://schemas.microsoft.com/office/drawing/2014/main" val="2344450482"/>
                  </a:ext>
                </a:extLst>
              </a:tr>
              <a:tr h="189781">
                <a:tc vMerge="1">
                  <a:txBody>
                    <a:bodyPr/>
                    <a:lstStyle/>
                    <a:p>
                      <a:endParaRPr lang="tr-TR" sz="1050"/>
                    </a:p>
                  </a:txBody>
                  <a:tcPr/>
                </a:tc>
                <a:tc>
                  <a:txBody>
                    <a:bodyPr/>
                    <a:lstStyle/>
                    <a:p>
                      <a:r>
                        <a:rPr lang="tr-TR" sz="1050" dirty="0"/>
                        <a:t>BAŞKA DAVALI VAR MI?</a:t>
                      </a:r>
                    </a:p>
                  </a:txBody>
                  <a:tcPr/>
                </a:tc>
                <a:tc>
                  <a:txBody>
                    <a:bodyPr/>
                    <a:lstStyle/>
                    <a:p>
                      <a:r>
                        <a:rPr lang="tr-TR" sz="1050" dirty="0"/>
                        <a:t>HAYIR</a:t>
                      </a:r>
                    </a:p>
                  </a:txBody>
                  <a:tcPr/>
                </a:tc>
                <a:extLst>
                  <a:ext uri="{0D108BD9-81ED-4DB2-BD59-A6C34878D82A}">
                    <a16:rowId xmlns:a16="http://schemas.microsoft.com/office/drawing/2014/main" val="1372863961"/>
                  </a:ext>
                </a:extLst>
              </a:tr>
              <a:tr h="189781">
                <a:tc rowSpan="5">
                  <a:txBody>
                    <a:bodyPr/>
                    <a:lstStyle/>
                    <a:p>
                      <a:endParaRPr lang="tr-TR" sz="1050" dirty="0"/>
                    </a:p>
                    <a:p>
                      <a:endParaRPr lang="tr-TR" sz="1050" dirty="0"/>
                    </a:p>
                    <a:p>
                      <a:r>
                        <a:rPr lang="tr-TR" sz="1050" dirty="0"/>
                        <a:t>ÖDEME BİLGİLERİ</a:t>
                      </a:r>
                    </a:p>
                  </a:txBody>
                  <a:tcPr/>
                </a:tc>
                <a:tc>
                  <a:txBody>
                    <a:bodyPr/>
                    <a:lstStyle/>
                    <a:p>
                      <a:r>
                        <a:rPr lang="tr-TR" sz="1050" dirty="0"/>
                        <a:t>SİGORTA ŞİRKETİ ÖDEMESİ VAR MI?</a:t>
                      </a:r>
                    </a:p>
                  </a:txBody>
                  <a:tcPr/>
                </a:tc>
                <a:tc>
                  <a:txBody>
                    <a:bodyPr/>
                    <a:lstStyle/>
                    <a:p>
                      <a:r>
                        <a:rPr lang="tr-TR" sz="1050" dirty="0"/>
                        <a:t>HAYIR</a:t>
                      </a:r>
                    </a:p>
                  </a:txBody>
                  <a:tcPr/>
                </a:tc>
                <a:extLst>
                  <a:ext uri="{0D108BD9-81ED-4DB2-BD59-A6C34878D82A}">
                    <a16:rowId xmlns:a16="http://schemas.microsoft.com/office/drawing/2014/main" val="3939416814"/>
                  </a:ext>
                </a:extLst>
              </a:tr>
              <a:tr h="189781">
                <a:tc vMerge="1">
                  <a:txBody>
                    <a:bodyPr/>
                    <a:lstStyle/>
                    <a:p>
                      <a:endParaRPr lang="tr-TR" sz="1050"/>
                    </a:p>
                  </a:txBody>
                  <a:tcPr/>
                </a:tc>
                <a:tc>
                  <a:txBody>
                    <a:bodyPr/>
                    <a:lstStyle/>
                    <a:p>
                      <a:r>
                        <a:rPr lang="tr-TR" sz="1050" dirty="0"/>
                        <a:t>SGK ÖDEMESİ VAR MI?</a:t>
                      </a:r>
                    </a:p>
                  </a:txBody>
                  <a:tcPr/>
                </a:tc>
                <a:tc>
                  <a:txBody>
                    <a:bodyPr/>
                    <a:lstStyle/>
                    <a:p>
                      <a:r>
                        <a:rPr lang="tr-TR" sz="1050" dirty="0"/>
                        <a:t>EVET</a:t>
                      </a:r>
                    </a:p>
                  </a:txBody>
                  <a:tcPr/>
                </a:tc>
                <a:extLst>
                  <a:ext uri="{0D108BD9-81ED-4DB2-BD59-A6C34878D82A}">
                    <a16:rowId xmlns:a16="http://schemas.microsoft.com/office/drawing/2014/main" val="3725244450"/>
                  </a:ext>
                </a:extLst>
              </a:tr>
              <a:tr h="189781">
                <a:tc vMerge="1">
                  <a:txBody>
                    <a:bodyPr/>
                    <a:lstStyle/>
                    <a:p>
                      <a:endParaRPr lang="tr-TR" sz="1050"/>
                    </a:p>
                  </a:txBody>
                  <a:tcPr/>
                </a:tc>
                <a:tc>
                  <a:txBody>
                    <a:bodyPr/>
                    <a:lstStyle/>
                    <a:p>
                      <a:r>
                        <a:rPr lang="tr-TR" sz="1050" dirty="0"/>
                        <a:t>SGK ONAY TARİHİ</a:t>
                      </a:r>
                    </a:p>
                  </a:txBody>
                  <a:tcPr/>
                </a:tc>
                <a:tc>
                  <a:txBody>
                    <a:bodyPr/>
                    <a:lstStyle/>
                    <a:p>
                      <a:r>
                        <a:rPr lang="tr-TR" sz="1050" dirty="0"/>
                        <a:t>02.04.2019</a:t>
                      </a:r>
                    </a:p>
                  </a:txBody>
                  <a:tcPr/>
                </a:tc>
                <a:extLst>
                  <a:ext uri="{0D108BD9-81ED-4DB2-BD59-A6C34878D82A}">
                    <a16:rowId xmlns:a16="http://schemas.microsoft.com/office/drawing/2014/main" val="3214955609"/>
                  </a:ext>
                </a:extLst>
              </a:tr>
              <a:tr h="672860">
                <a:tc vMerge="1">
                  <a:txBody>
                    <a:bodyPr/>
                    <a:lstStyle/>
                    <a:p>
                      <a:endParaRPr lang="tr-TR" sz="1050"/>
                    </a:p>
                  </a:txBody>
                  <a:tcPr/>
                </a:tc>
                <a:tc>
                  <a:txBody>
                    <a:bodyPr/>
                    <a:lstStyle/>
                    <a:p>
                      <a:endParaRPr lang="tr-TR" sz="1050" dirty="0"/>
                    </a:p>
                    <a:p>
                      <a:r>
                        <a:rPr lang="tr-TR" sz="1050" dirty="0"/>
                        <a:t>SGK ÖDEMESİ İLK PEŞİN SERMAYE DEĞERİ TUTARLARI</a:t>
                      </a:r>
                    </a:p>
                  </a:txBody>
                  <a:tcPr/>
                </a:tc>
                <a:tc>
                  <a:txBody>
                    <a:bodyPr/>
                    <a:lstStyle/>
                    <a:p>
                      <a:r>
                        <a:rPr lang="tr-TR" sz="1050" dirty="0"/>
                        <a:t>HATİCE KILIÇ:50.000 TL</a:t>
                      </a:r>
                    </a:p>
                    <a:p>
                      <a:r>
                        <a:rPr lang="tr-TR" sz="1050" dirty="0"/>
                        <a:t>DUYGU KILIÇ:23.000 TL</a:t>
                      </a:r>
                    </a:p>
                    <a:p>
                      <a:r>
                        <a:rPr lang="tr-TR" sz="1050" dirty="0"/>
                        <a:t>MERYEM KILIÇ:12.000 TL</a:t>
                      </a:r>
                    </a:p>
                    <a:p>
                      <a:r>
                        <a:rPr lang="tr-TR" sz="1050" dirty="0"/>
                        <a:t>HÜSEYİN KILIÇ:9.000 TL</a:t>
                      </a:r>
                    </a:p>
                  </a:txBody>
                  <a:tcPr/>
                </a:tc>
                <a:extLst>
                  <a:ext uri="{0D108BD9-81ED-4DB2-BD59-A6C34878D82A}">
                    <a16:rowId xmlns:a16="http://schemas.microsoft.com/office/drawing/2014/main" val="2265677990"/>
                  </a:ext>
                </a:extLst>
              </a:tr>
              <a:tr h="310551">
                <a:tc vMerge="1">
                  <a:txBody>
                    <a:bodyPr/>
                    <a:lstStyle/>
                    <a:p>
                      <a:endParaRPr lang="tr-TR" sz="1050" dirty="0"/>
                    </a:p>
                  </a:txBody>
                  <a:tcPr/>
                </a:tc>
                <a:tc>
                  <a:txBody>
                    <a:bodyPr/>
                    <a:lstStyle/>
                    <a:p>
                      <a:r>
                        <a:rPr lang="tr-TR" sz="1050" dirty="0"/>
                        <a:t>GÜVENCE HESABI ÖDEMESİ VAR MI?</a:t>
                      </a:r>
                    </a:p>
                  </a:txBody>
                  <a:tcPr/>
                </a:tc>
                <a:tc>
                  <a:txBody>
                    <a:bodyPr/>
                    <a:lstStyle/>
                    <a:p>
                      <a:r>
                        <a:rPr lang="tr-TR" sz="1050" dirty="0"/>
                        <a:t>YOK</a:t>
                      </a:r>
                    </a:p>
                  </a:txBody>
                  <a:tcPr/>
                </a:tc>
                <a:extLst>
                  <a:ext uri="{0D108BD9-81ED-4DB2-BD59-A6C34878D82A}">
                    <a16:rowId xmlns:a16="http://schemas.microsoft.com/office/drawing/2014/main" val="3882363716"/>
                  </a:ext>
                </a:extLst>
              </a:tr>
            </a:tbl>
          </a:graphicData>
        </a:graphic>
      </p:graphicFrame>
      <p:graphicFrame>
        <p:nvGraphicFramePr>
          <p:cNvPr id="5" name="Tablo 12">
            <a:extLst>
              <a:ext uri="{FF2B5EF4-FFF2-40B4-BE49-F238E27FC236}">
                <a16:creationId xmlns:a16="http://schemas.microsoft.com/office/drawing/2014/main" id="{380A4D58-D482-43C4-479B-7568031F93B2}"/>
              </a:ext>
            </a:extLst>
          </p:cNvPr>
          <p:cNvGraphicFramePr>
            <a:graphicFrameLocks noGrp="1"/>
          </p:cNvGraphicFramePr>
          <p:nvPr>
            <p:extLst>
              <p:ext uri="{D42A27DB-BD31-4B8C-83A1-F6EECF244321}">
                <p14:modId xmlns:p14="http://schemas.microsoft.com/office/powerpoint/2010/main" val="1206597333"/>
              </p:ext>
            </p:extLst>
          </p:nvPr>
        </p:nvGraphicFramePr>
        <p:xfrm>
          <a:off x="6202392" y="1028700"/>
          <a:ext cx="5566914" cy="5756910"/>
        </p:xfrm>
        <a:graphic>
          <a:graphicData uri="http://schemas.openxmlformats.org/drawingml/2006/table">
            <a:tbl>
              <a:tblPr firstRow="1" bandRow="1">
                <a:tableStyleId>{5C22544A-7EE6-4342-B048-85BDC9FD1C3A}</a:tableStyleId>
              </a:tblPr>
              <a:tblGrid>
                <a:gridCol w="1855638">
                  <a:extLst>
                    <a:ext uri="{9D8B030D-6E8A-4147-A177-3AD203B41FA5}">
                      <a16:colId xmlns:a16="http://schemas.microsoft.com/office/drawing/2014/main" val="2169397070"/>
                    </a:ext>
                  </a:extLst>
                </a:gridCol>
                <a:gridCol w="1855638">
                  <a:extLst>
                    <a:ext uri="{9D8B030D-6E8A-4147-A177-3AD203B41FA5}">
                      <a16:colId xmlns:a16="http://schemas.microsoft.com/office/drawing/2014/main" val="3368207277"/>
                    </a:ext>
                  </a:extLst>
                </a:gridCol>
                <a:gridCol w="1855638">
                  <a:extLst>
                    <a:ext uri="{9D8B030D-6E8A-4147-A177-3AD203B41FA5}">
                      <a16:colId xmlns:a16="http://schemas.microsoft.com/office/drawing/2014/main" val="3683603861"/>
                    </a:ext>
                  </a:extLst>
                </a:gridCol>
              </a:tblGrid>
              <a:tr h="0">
                <a:tc gridSpan="3">
                  <a:txBody>
                    <a:bodyPr/>
                    <a:lstStyle/>
                    <a:p>
                      <a:endParaRPr lang="tr-TR" sz="1050" dirty="0"/>
                    </a:p>
                  </a:txBody>
                  <a:tcPr/>
                </a:tc>
                <a:tc hMerge="1">
                  <a:txBody>
                    <a:bodyPr/>
                    <a:lstStyle/>
                    <a:p>
                      <a:endParaRPr lang="tr-TR" sz="1050" dirty="0"/>
                    </a:p>
                  </a:txBody>
                  <a:tcPr/>
                </a:tc>
                <a:tc hMerge="1">
                  <a:txBody>
                    <a:bodyPr/>
                    <a:lstStyle/>
                    <a:p>
                      <a:endParaRPr lang="tr-TR" sz="1050"/>
                    </a:p>
                  </a:txBody>
                  <a:tcPr/>
                </a:tc>
                <a:extLst>
                  <a:ext uri="{0D108BD9-81ED-4DB2-BD59-A6C34878D82A}">
                    <a16:rowId xmlns:a16="http://schemas.microsoft.com/office/drawing/2014/main" val="3765869556"/>
                  </a:ext>
                </a:extLst>
              </a:tr>
              <a:tr h="323850">
                <a:tc rowSpan="4">
                  <a:txBody>
                    <a:bodyPr/>
                    <a:lstStyle/>
                    <a:p>
                      <a:endParaRPr lang="tr-TR" sz="1050" dirty="0"/>
                    </a:p>
                    <a:p>
                      <a:endParaRPr lang="tr-TR" sz="1050" dirty="0"/>
                    </a:p>
                    <a:p>
                      <a:endParaRPr lang="tr-TR" sz="1050" dirty="0"/>
                    </a:p>
                    <a:p>
                      <a:r>
                        <a:rPr lang="tr-TR" sz="1050" dirty="0"/>
                        <a:t>        1.DAVACI</a:t>
                      </a:r>
                    </a:p>
                  </a:txBody>
                  <a:tcPr/>
                </a:tc>
                <a:tc>
                  <a:txBody>
                    <a:bodyPr/>
                    <a:lstStyle/>
                    <a:p>
                      <a:r>
                        <a:rPr lang="tr-TR" sz="1050" dirty="0"/>
                        <a:t>ADI SOYADI</a:t>
                      </a:r>
                    </a:p>
                  </a:txBody>
                  <a:tcPr/>
                </a:tc>
                <a:tc>
                  <a:txBody>
                    <a:bodyPr/>
                    <a:lstStyle/>
                    <a:p>
                      <a:r>
                        <a:rPr lang="tr-TR" sz="1050" dirty="0"/>
                        <a:t>HATİCE KILIÇ</a:t>
                      </a:r>
                    </a:p>
                  </a:txBody>
                  <a:tcPr/>
                </a:tc>
                <a:extLst>
                  <a:ext uri="{0D108BD9-81ED-4DB2-BD59-A6C34878D82A}">
                    <a16:rowId xmlns:a16="http://schemas.microsoft.com/office/drawing/2014/main" val="2251035717"/>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05.12.1987</a:t>
                      </a:r>
                    </a:p>
                  </a:txBody>
                  <a:tcPr/>
                </a:tc>
                <a:extLst>
                  <a:ext uri="{0D108BD9-81ED-4DB2-BD59-A6C34878D82A}">
                    <a16:rowId xmlns:a16="http://schemas.microsoft.com/office/drawing/2014/main" val="2470273072"/>
                  </a:ext>
                </a:extLst>
              </a:tr>
              <a:tr h="323850">
                <a:tc vMerge="1">
                  <a:txBody>
                    <a:bodyPr/>
                    <a:lstStyle/>
                    <a:p>
                      <a:endParaRPr lang="tr-TR" sz="1050"/>
                    </a:p>
                  </a:txBody>
                  <a:tcPr/>
                </a:tc>
                <a:tc>
                  <a:txBody>
                    <a:bodyPr/>
                    <a:lstStyle/>
                    <a:p>
                      <a:r>
                        <a:rPr lang="tr-TR" sz="1050" dirty="0"/>
                        <a:t>CİNSİYETİ</a:t>
                      </a:r>
                    </a:p>
                  </a:txBody>
                  <a:tcPr/>
                </a:tc>
                <a:tc>
                  <a:txBody>
                    <a:bodyPr/>
                    <a:lstStyle/>
                    <a:p>
                      <a:r>
                        <a:rPr lang="tr-TR" sz="1050" dirty="0"/>
                        <a:t>KADIN</a:t>
                      </a:r>
                    </a:p>
                  </a:txBody>
                  <a:tcPr/>
                </a:tc>
                <a:extLst>
                  <a:ext uri="{0D108BD9-81ED-4DB2-BD59-A6C34878D82A}">
                    <a16:rowId xmlns:a16="http://schemas.microsoft.com/office/drawing/2014/main" val="3419893875"/>
                  </a:ext>
                </a:extLst>
              </a:tr>
              <a:tr h="323850">
                <a:tc vMerge="1">
                  <a:txBody>
                    <a:bodyPr/>
                    <a:lstStyle/>
                    <a:p>
                      <a:endParaRPr lang="tr-TR" sz="1050" dirty="0"/>
                    </a:p>
                  </a:txBody>
                  <a:tcPr/>
                </a:tc>
                <a:tc>
                  <a:txBody>
                    <a:bodyPr/>
                    <a:lstStyle/>
                    <a:p>
                      <a:r>
                        <a:rPr lang="tr-TR" sz="1050" dirty="0"/>
                        <a:t>MÜTEVEFFAYA YAKINLIĞI</a:t>
                      </a:r>
                    </a:p>
                  </a:txBody>
                  <a:tcPr/>
                </a:tc>
                <a:tc>
                  <a:txBody>
                    <a:bodyPr/>
                    <a:lstStyle/>
                    <a:p>
                      <a:r>
                        <a:rPr lang="tr-TR" sz="1050" dirty="0"/>
                        <a:t>EŞİ</a:t>
                      </a:r>
                    </a:p>
                  </a:txBody>
                  <a:tcPr/>
                </a:tc>
                <a:extLst>
                  <a:ext uri="{0D108BD9-81ED-4DB2-BD59-A6C34878D82A}">
                    <a16:rowId xmlns:a16="http://schemas.microsoft.com/office/drawing/2014/main" val="3259328546"/>
                  </a:ext>
                </a:extLst>
              </a:tr>
              <a:tr h="323850">
                <a:tc rowSpan="4">
                  <a:txBody>
                    <a:bodyPr/>
                    <a:lstStyle/>
                    <a:p>
                      <a:endParaRPr lang="tr-TR" sz="1050" dirty="0"/>
                    </a:p>
                    <a:p>
                      <a:endParaRPr lang="tr-TR" sz="1050" dirty="0"/>
                    </a:p>
                    <a:p>
                      <a:endParaRPr lang="tr-TR" sz="1050"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sz="1050" dirty="0"/>
                        <a:t>         2.DAVACI</a:t>
                      </a:r>
                    </a:p>
                    <a:p>
                      <a:endParaRPr lang="tr-TR" sz="1050" dirty="0"/>
                    </a:p>
                  </a:txBody>
                  <a:tcPr/>
                </a:tc>
                <a:tc>
                  <a:txBody>
                    <a:bodyPr/>
                    <a:lstStyle/>
                    <a:p>
                      <a:r>
                        <a:rPr lang="tr-TR" sz="1050" dirty="0"/>
                        <a:t>ADI SOYADI</a:t>
                      </a:r>
                    </a:p>
                  </a:txBody>
                  <a:tcPr/>
                </a:tc>
                <a:tc>
                  <a:txBody>
                    <a:bodyPr/>
                    <a:lstStyle/>
                    <a:p>
                      <a:r>
                        <a:rPr lang="tr-TR" sz="1050" dirty="0"/>
                        <a:t>DUYGU KILIÇ</a:t>
                      </a:r>
                    </a:p>
                  </a:txBody>
                  <a:tcPr/>
                </a:tc>
                <a:extLst>
                  <a:ext uri="{0D108BD9-81ED-4DB2-BD59-A6C34878D82A}">
                    <a16:rowId xmlns:a16="http://schemas.microsoft.com/office/drawing/2014/main" val="2141700846"/>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22.06.2012</a:t>
                      </a:r>
                    </a:p>
                  </a:txBody>
                  <a:tcPr/>
                </a:tc>
                <a:extLst>
                  <a:ext uri="{0D108BD9-81ED-4DB2-BD59-A6C34878D82A}">
                    <a16:rowId xmlns:a16="http://schemas.microsoft.com/office/drawing/2014/main" val="3917340008"/>
                  </a:ext>
                </a:extLst>
              </a:tr>
              <a:tr h="323850">
                <a:tc vMerge="1">
                  <a:txBody>
                    <a:bodyPr/>
                    <a:lstStyle/>
                    <a:p>
                      <a:endParaRPr lang="tr-TR" sz="1050" dirty="0"/>
                    </a:p>
                  </a:txBody>
                  <a:tcPr/>
                </a:tc>
                <a:tc>
                  <a:txBody>
                    <a:bodyPr/>
                    <a:lstStyle/>
                    <a:p>
                      <a:r>
                        <a:rPr lang="tr-TR" sz="1050" dirty="0"/>
                        <a:t>CİNSİYETİ</a:t>
                      </a:r>
                    </a:p>
                  </a:txBody>
                  <a:tcPr/>
                </a:tc>
                <a:tc>
                  <a:txBody>
                    <a:bodyPr/>
                    <a:lstStyle/>
                    <a:p>
                      <a:r>
                        <a:rPr lang="tr-TR" sz="1050" dirty="0"/>
                        <a:t>KADIN</a:t>
                      </a:r>
                    </a:p>
                  </a:txBody>
                  <a:tcPr/>
                </a:tc>
                <a:extLst>
                  <a:ext uri="{0D108BD9-81ED-4DB2-BD59-A6C34878D82A}">
                    <a16:rowId xmlns:a16="http://schemas.microsoft.com/office/drawing/2014/main" val="1457053057"/>
                  </a:ext>
                </a:extLst>
              </a:tr>
              <a:tr h="323850">
                <a:tc vMerge="1">
                  <a:txBody>
                    <a:bodyPr/>
                    <a:lstStyle/>
                    <a:p>
                      <a:endParaRPr lang="tr-TR" sz="1050" dirty="0"/>
                    </a:p>
                  </a:txBody>
                  <a:tcPr/>
                </a:tc>
                <a:tc>
                  <a:txBody>
                    <a:bodyPr/>
                    <a:lstStyle/>
                    <a:p>
                      <a:r>
                        <a:rPr lang="tr-TR" sz="1050" dirty="0"/>
                        <a:t>MÜTEVEFFAYA YAKINLIĞI</a:t>
                      </a:r>
                    </a:p>
                  </a:txBody>
                  <a:tcPr/>
                </a:tc>
                <a:tc>
                  <a:txBody>
                    <a:bodyPr/>
                    <a:lstStyle/>
                    <a:p>
                      <a:r>
                        <a:rPr lang="tr-TR" sz="1050" dirty="0"/>
                        <a:t>KIZI</a:t>
                      </a:r>
                    </a:p>
                  </a:txBody>
                  <a:tcPr/>
                </a:tc>
                <a:extLst>
                  <a:ext uri="{0D108BD9-81ED-4DB2-BD59-A6C34878D82A}">
                    <a16:rowId xmlns:a16="http://schemas.microsoft.com/office/drawing/2014/main" val="292532595"/>
                  </a:ext>
                </a:extLst>
              </a:tr>
              <a:tr h="323850">
                <a:tc rowSpan="4">
                  <a:txBody>
                    <a:bodyPr/>
                    <a:lstStyle/>
                    <a:p>
                      <a:endParaRPr lang="tr-TR" sz="1050" dirty="0"/>
                    </a:p>
                    <a:p>
                      <a:endParaRPr lang="tr-TR" sz="1050" dirty="0"/>
                    </a:p>
                    <a:p>
                      <a:endParaRPr lang="tr-TR" sz="1050"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sz="1050" dirty="0"/>
                        <a:t>          3.DAVACI</a:t>
                      </a:r>
                    </a:p>
                    <a:p>
                      <a:endParaRPr lang="tr-TR" sz="1050" dirty="0"/>
                    </a:p>
                  </a:txBody>
                  <a:tcPr/>
                </a:tc>
                <a:tc>
                  <a:txBody>
                    <a:bodyPr/>
                    <a:lstStyle/>
                    <a:p>
                      <a:r>
                        <a:rPr lang="tr-TR" sz="1050" dirty="0"/>
                        <a:t>ADI SOYADI</a:t>
                      </a:r>
                    </a:p>
                  </a:txBody>
                  <a:tcPr/>
                </a:tc>
                <a:tc>
                  <a:txBody>
                    <a:bodyPr/>
                    <a:lstStyle/>
                    <a:p>
                      <a:r>
                        <a:rPr lang="tr-TR" sz="1050" dirty="0"/>
                        <a:t>MERYEM KILIÇ</a:t>
                      </a:r>
                    </a:p>
                  </a:txBody>
                  <a:tcPr/>
                </a:tc>
                <a:extLst>
                  <a:ext uri="{0D108BD9-81ED-4DB2-BD59-A6C34878D82A}">
                    <a16:rowId xmlns:a16="http://schemas.microsoft.com/office/drawing/2014/main" val="3855678422"/>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10.06.1959</a:t>
                      </a:r>
                    </a:p>
                  </a:txBody>
                  <a:tcPr/>
                </a:tc>
                <a:extLst>
                  <a:ext uri="{0D108BD9-81ED-4DB2-BD59-A6C34878D82A}">
                    <a16:rowId xmlns:a16="http://schemas.microsoft.com/office/drawing/2014/main" val="2461066044"/>
                  </a:ext>
                </a:extLst>
              </a:tr>
              <a:tr h="323850">
                <a:tc vMerge="1">
                  <a:txBody>
                    <a:bodyPr/>
                    <a:lstStyle/>
                    <a:p>
                      <a:endParaRPr lang="tr-TR" sz="1050"/>
                    </a:p>
                  </a:txBody>
                  <a:tcPr/>
                </a:tc>
                <a:tc>
                  <a:txBody>
                    <a:bodyPr/>
                    <a:lstStyle/>
                    <a:p>
                      <a:r>
                        <a:rPr lang="tr-TR" sz="1050" dirty="0"/>
                        <a:t>CİNSİYETİ</a:t>
                      </a:r>
                    </a:p>
                  </a:txBody>
                  <a:tcPr/>
                </a:tc>
                <a:tc>
                  <a:txBody>
                    <a:bodyPr/>
                    <a:lstStyle/>
                    <a:p>
                      <a:r>
                        <a:rPr lang="tr-TR" sz="1050" dirty="0"/>
                        <a:t>KADIN </a:t>
                      </a:r>
                    </a:p>
                  </a:txBody>
                  <a:tcPr/>
                </a:tc>
                <a:extLst>
                  <a:ext uri="{0D108BD9-81ED-4DB2-BD59-A6C34878D82A}">
                    <a16:rowId xmlns:a16="http://schemas.microsoft.com/office/drawing/2014/main" val="1148533341"/>
                  </a:ext>
                </a:extLst>
              </a:tr>
              <a:tr h="323850">
                <a:tc vMerge="1">
                  <a:txBody>
                    <a:bodyPr/>
                    <a:lstStyle/>
                    <a:p>
                      <a:endParaRPr lang="tr-TR" sz="1050"/>
                    </a:p>
                  </a:txBody>
                  <a:tcPr/>
                </a:tc>
                <a:tc>
                  <a:txBody>
                    <a:bodyPr/>
                    <a:lstStyle/>
                    <a:p>
                      <a:r>
                        <a:rPr lang="tr-TR" sz="1050" dirty="0"/>
                        <a:t>MÜTEVEFFAYA YAKINLIĞI</a:t>
                      </a:r>
                    </a:p>
                  </a:txBody>
                  <a:tcPr/>
                </a:tc>
                <a:tc>
                  <a:txBody>
                    <a:bodyPr/>
                    <a:lstStyle/>
                    <a:p>
                      <a:r>
                        <a:rPr lang="tr-TR" sz="1050" dirty="0"/>
                        <a:t>ANNESİ</a:t>
                      </a:r>
                    </a:p>
                  </a:txBody>
                  <a:tcPr/>
                </a:tc>
                <a:extLst>
                  <a:ext uri="{0D108BD9-81ED-4DB2-BD59-A6C34878D82A}">
                    <a16:rowId xmlns:a16="http://schemas.microsoft.com/office/drawing/2014/main" val="1923215825"/>
                  </a:ext>
                </a:extLst>
              </a:tr>
              <a:tr h="323850">
                <a:tc rowSpan="4">
                  <a:txBody>
                    <a:bodyPr/>
                    <a:lstStyle/>
                    <a:p>
                      <a:endParaRPr lang="tr-TR" sz="1050" dirty="0"/>
                    </a:p>
                    <a:p>
                      <a:endParaRPr lang="tr-TR" sz="1050" dirty="0"/>
                    </a:p>
                    <a:p>
                      <a:endParaRPr lang="tr-TR" sz="1050"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sz="1050" dirty="0"/>
                        <a:t>          4.DAVACI</a:t>
                      </a:r>
                    </a:p>
                    <a:p>
                      <a:endParaRPr lang="tr-TR" sz="1050" dirty="0"/>
                    </a:p>
                  </a:txBody>
                  <a:tcPr/>
                </a:tc>
                <a:tc>
                  <a:txBody>
                    <a:bodyPr/>
                    <a:lstStyle/>
                    <a:p>
                      <a:r>
                        <a:rPr lang="tr-TR" sz="1050" dirty="0"/>
                        <a:t>ADI SOYADI</a:t>
                      </a:r>
                    </a:p>
                  </a:txBody>
                  <a:tcPr/>
                </a:tc>
                <a:tc>
                  <a:txBody>
                    <a:bodyPr/>
                    <a:lstStyle/>
                    <a:p>
                      <a:r>
                        <a:rPr lang="tr-TR" sz="1050" dirty="0"/>
                        <a:t>HÜSEYİN KILIÇ </a:t>
                      </a:r>
                    </a:p>
                  </a:txBody>
                  <a:tcPr/>
                </a:tc>
                <a:extLst>
                  <a:ext uri="{0D108BD9-81ED-4DB2-BD59-A6C34878D82A}">
                    <a16:rowId xmlns:a16="http://schemas.microsoft.com/office/drawing/2014/main" val="362875335"/>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01.04.1955</a:t>
                      </a:r>
                    </a:p>
                  </a:txBody>
                  <a:tcPr/>
                </a:tc>
                <a:extLst>
                  <a:ext uri="{0D108BD9-81ED-4DB2-BD59-A6C34878D82A}">
                    <a16:rowId xmlns:a16="http://schemas.microsoft.com/office/drawing/2014/main" val="3596384310"/>
                  </a:ext>
                </a:extLst>
              </a:tr>
              <a:tr h="323850">
                <a:tc vMerge="1">
                  <a:txBody>
                    <a:bodyPr/>
                    <a:lstStyle/>
                    <a:p>
                      <a:endParaRPr lang="tr-TR" sz="1050"/>
                    </a:p>
                  </a:txBody>
                  <a:tcPr/>
                </a:tc>
                <a:tc>
                  <a:txBody>
                    <a:bodyPr/>
                    <a:lstStyle/>
                    <a:p>
                      <a:r>
                        <a:rPr lang="tr-TR" sz="1050" dirty="0"/>
                        <a:t>CİNSİYETİ</a:t>
                      </a:r>
                    </a:p>
                  </a:txBody>
                  <a:tcPr/>
                </a:tc>
                <a:tc>
                  <a:txBody>
                    <a:bodyPr/>
                    <a:lstStyle/>
                    <a:p>
                      <a:r>
                        <a:rPr lang="tr-TR" sz="1050" dirty="0"/>
                        <a:t>ERKEK</a:t>
                      </a:r>
                    </a:p>
                  </a:txBody>
                  <a:tcPr/>
                </a:tc>
                <a:extLst>
                  <a:ext uri="{0D108BD9-81ED-4DB2-BD59-A6C34878D82A}">
                    <a16:rowId xmlns:a16="http://schemas.microsoft.com/office/drawing/2014/main" val="3447695341"/>
                  </a:ext>
                </a:extLst>
              </a:tr>
              <a:tr h="323850">
                <a:tc vMerge="1">
                  <a:txBody>
                    <a:bodyPr/>
                    <a:lstStyle/>
                    <a:p>
                      <a:endParaRPr lang="tr-TR" sz="1050"/>
                    </a:p>
                  </a:txBody>
                  <a:tcPr/>
                </a:tc>
                <a:tc>
                  <a:txBody>
                    <a:bodyPr/>
                    <a:lstStyle/>
                    <a:p>
                      <a:r>
                        <a:rPr lang="tr-TR" sz="1050" dirty="0"/>
                        <a:t>MÜTEVEFFAYA YAKINLIĞI</a:t>
                      </a:r>
                    </a:p>
                  </a:txBody>
                  <a:tcPr/>
                </a:tc>
                <a:tc>
                  <a:txBody>
                    <a:bodyPr/>
                    <a:lstStyle/>
                    <a:p>
                      <a:r>
                        <a:rPr lang="tr-TR" sz="1050" dirty="0"/>
                        <a:t>BABASI</a:t>
                      </a:r>
                    </a:p>
                  </a:txBody>
                  <a:tcPr/>
                </a:tc>
                <a:extLst>
                  <a:ext uri="{0D108BD9-81ED-4DB2-BD59-A6C34878D82A}">
                    <a16:rowId xmlns:a16="http://schemas.microsoft.com/office/drawing/2014/main" val="1331609902"/>
                  </a:ext>
                </a:extLst>
              </a:tr>
              <a:tr h="323850">
                <a:tc>
                  <a:txBody>
                    <a:bodyPr/>
                    <a:lstStyle/>
                    <a:p>
                      <a:r>
                        <a:rPr lang="tr-TR" sz="1050" dirty="0"/>
                        <a:t>EK BİLGİ</a:t>
                      </a:r>
                    </a:p>
                  </a:txBody>
                  <a:tcPr/>
                </a:tc>
                <a:tc gridSpan="2">
                  <a:txBody>
                    <a:bodyPr/>
                    <a:lstStyle/>
                    <a:p>
                      <a:r>
                        <a:rPr lang="tr-TR" sz="1050" dirty="0"/>
                        <a:t>YOK</a:t>
                      </a:r>
                    </a:p>
                  </a:txBody>
                  <a:tcPr/>
                </a:tc>
                <a:tc hMerge="1">
                  <a:txBody>
                    <a:bodyPr/>
                    <a:lstStyle/>
                    <a:p>
                      <a:endParaRPr lang="tr-TR" sz="1050" dirty="0"/>
                    </a:p>
                  </a:txBody>
                  <a:tcPr/>
                </a:tc>
                <a:extLst>
                  <a:ext uri="{0D108BD9-81ED-4DB2-BD59-A6C34878D82A}">
                    <a16:rowId xmlns:a16="http://schemas.microsoft.com/office/drawing/2014/main" val="2211713996"/>
                  </a:ext>
                </a:extLst>
              </a:tr>
            </a:tbl>
          </a:graphicData>
        </a:graphic>
      </p:graphicFrame>
      <p:sp>
        <p:nvSpPr>
          <p:cNvPr id="2" name="Metin kutusu 1">
            <a:extLst>
              <a:ext uri="{FF2B5EF4-FFF2-40B4-BE49-F238E27FC236}">
                <a16:creationId xmlns:a16="http://schemas.microsoft.com/office/drawing/2014/main" id="{1C48014B-D0FB-9EF7-1CAA-F1DD9C0A7481}"/>
              </a:ext>
            </a:extLst>
          </p:cNvPr>
          <p:cNvSpPr txBox="1"/>
          <p:nvPr/>
        </p:nvSpPr>
        <p:spPr>
          <a:xfrm>
            <a:off x="215660" y="258792"/>
            <a:ext cx="9074989" cy="369332"/>
          </a:xfrm>
          <a:prstGeom prst="rect">
            <a:avLst/>
          </a:prstGeom>
          <a:noFill/>
        </p:spPr>
        <p:txBody>
          <a:bodyPr wrap="square" rtlCol="0">
            <a:spAutoFit/>
          </a:bodyPr>
          <a:lstStyle/>
          <a:p>
            <a:r>
              <a:rPr lang="tr-TR" dirty="0"/>
              <a:t>Örnek Dava Dosyası-1</a:t>
            </a:r>
          </a:p>
        </p:txBody>
      </p:sp>
    </p:spTree>
    <p:extLst>
      <p:ext uri="{BB962C8B-B14F-4D97-AF65-F5344CB8AC3E}">
        <p14:creationId xmlns:p14="http://schemas.microsoft.com/office/powerpoint/2010/main" val="1994069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F7605EA-D21C-680D-C63F-33AE3C4761A7}"/>
              </a:ext>
            </a:extLst>
          </p:cNvPr>
          <p:cNvSpPr txBox="1"/>
          <p:nvPr/>
        </p:nvSpPr>
        <p:spPr>
          <a:xfrm>
            <a:off x="877019" y="1997839"/>
            <a:ext cx="10437962" cy="2862322"/>
          </a:xfrm>
          <a:prstGeom prst="rect">
            <a:avLst/>
          </a:prstGeom>
          <a:noFill/>
        </p:spPr>
        <p:txBody>
          <a:bodyPr wrap="square" rtlCol="0">
            <a:spAutoFit/>
          </a:bodyPr>
          <a:lstStyle/>
          <a:p>
            <a:r>
              <a:rPr lang="tr-TR" sz="1800" dirty="0"/>
              <a:t>Bu dava dosyasında;</a:t>
            </a:r>
          </a:p>
          <a:p>
            <a:r>
              <a:rPr lang="tr-TR" sz="1800" dirty="0" err="1"/>
              <a:t>i.İş</a:t>
            </a:r>
            <a:r>
              <a:rPr lang="tr-TR" sz="1800" dirty="0"/>
              <a:t> kazasından kaynaklanan destekten yoksun kalma tazminatının hesaplanması,</a:t>
            </a:r>
          </a:p>
          <a:p>
            <a:r>
              <a:rPr lang="tr-TR" sz="1800" dirty="0" err="1"/>
              <a:t>ii.Destek</a:t>
            </a:r>
            <a:r>
              <a:rPr lang="tr-TR" sz="1800" dirty="0"/>
              <a:t> gören çocuğun destek kapsamından çıktığında ilgili asgari geçim indiriminin net gelirden çıkarılması</a:t>
            </a:r>
          </a:p>
          <a:p>
            <a:r>
              <a:rPr lang="tr-TR" dirty="0" err="1"/>
              <a:t>iii.Kusur</a:t>
            </a:r>
            <a:r>
              <a:rPr lang="tr-TR" dirty="0"/>
              <a:t> indiriminin tazminat hesabına yansıtılması, </a:t>
            </a:r>
          </a:p>
          <a:p>
            <a:r>
              <a:rPr lang="tr-TR" sz="1800" dirty="0" err="1"/>
              <a:t>iv.Dul</a:t>
            </a:r>
            <a:r>
              <a:rPr lang="tr-TR" sz="1800" dirty="0"/>
              <a:t> kalan eş için evlilik tenzilinin hesaplanması ve tazminattan düşürülmesi,</a:t>
            </a:r>
          </a:p>
          <a:p>
            <a:r>
              <a:rPr lang="tr-TR" sz="1800" dirty="0" err="1"/>
              <a:t>v.Müteveffanın</a:t>
            </a:r>
            <a:r>
              <a:rPr lang="tr-TR" sz="1800" dirty="0"/>
              <a:t> eşi ve çocuğunun yanı sıra anne ve babasının da davac</a:t>
            </a:r>
            <a:r>
              <a:rPr lang="tr-TR" dirty="0"/>
              <a:t>ı olması durumunda destekten yoksun kalma </a:t>
            </a:r>
            <a:r>
              <a:rPr lang="tr-TR" dirty="0" err="1"/>
              <a:t>tazinatının</a:t>
            </a:r>
            <a:r>
              <a:rPr lang="tr-TR" dirty="0"/>
              <a:t> hesaplanması,</a:t>
            </a:r>
          </a:p>
          <a:p>
            <a:r>
              <a:rPr lang="tr-TR" sz="1800" dirty="0" err="1"/>
              <a:t>vi.Rücuya</a:t>
            </a:r>
            <a:r>
              <a:rPr lang="tr-TR" sz="1800" dirty="0"/>
              <a:t> tabi</a:t>
            </a:r>
            <a:r>
              <a:rPr lang="tr-TR" dirty="0"/>
              <a:t> SGK ödemesinin tazminattan indirilmesi </a:t>
            </a:r>
            <a:r>
              <a:rPr lang="tr-TR" sz="1800" dirty="0"/>
              <a:t>anlatılmıştır.</a:t>
            </a:r>
          </a:p>
          <a:p>
            <a:endParaRPr lang="tr-TR" dirty="0"/>
          </a:p>
        </p:txBody>
      </p:sp>
    </p:spTree>
    <p:extLst>
      <p:ext uri="{BB962C8B-B14F-4D97-AF65-F5344CB8AC3E}">
        <p14:creationId xmlns:p14="http://schemas.microsoft.com/office/powerpoint/2010/main" val="2956342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D7C4AC5-8E97-EFB5-3575-D3E25B7A6402}"/>
              </a:ext>
            </a:extLst>
          </p:cNvPr>
          <p:cNvSpPr txBox="1"/>
          <p:nvPr/>
        </p:nvSpPr>
        <p:spPr>
          <a:xfrm>
            <a:off x="911524" y="1073989"/>
            <a:ext cx="10368951" cy="4739759"/>
          </a:xfrm>
          <a:prstGeom prst="rect">
            <a:avLst/>
          </a:prstGeom>
          <a:noFill/>
        </p:spPr>
        <p:txBody>
          <a:bodyPr wrap="square" rtlCol="0">
            <a:spAutoFit/>
          </a:bodyPr>
          <a:lstStyle/>
          <a:p>
            <a:r>
              <a:rPr lang="tr-TR" dirty="0"/>
              <a:t>Müteveffanın Gelir Durumunun İncelenmesi</a:t>
            </a:r>
          </a:p>
          <a:p>
            <a:r>
              <a:rPr lang="tr-TR" sz="1200" dirty="0"/>
              <a:t>  </a:t>
            </a:r>
            <a:r>
              <a:rPr lang="tr-TR" sz="1400" dirty="0"/>
              <a:t>Dava dosyasında yer alan Cafer Kılıç’ın gelirine ilişkin belgelerin incelenmesi sonucu , 01.07.2018 tarihli buna göre Cafer Kılıç’ın aylık net gelirinin 1.650,40 TL olduğu anlaşılmıştır. Bu tutar evli , eşi çalışmayan durumuna uygun AGİ tutarı olan 205,49 TL’nin dahil olduğu net asgari ücrettir.</a:t>
            </a:r>
          </a:p>
          <a:p>
            <a:r>
              <a:rPr lang="tr-TR" sz="1400" dirty="0"/>
              <a:t>    Cafer Kılıç’ın desteğinden yoksun kalanlar tazminat hesaplamalarında kullanılacak gelirin belirlenmesinde aşağıdaki hususlar dikkate alınmıştır:</a:t>
            </a:r>
          </a:p>
          <a:p>
            <a:r>
              <a:rPr lang="tr-TR" sz="1400" dirty="0"/>
              <a:t>-Müteveffa öldüğünde 36 yaşında olduğu için aktif ve pasif dönem ayrımı yapılmıştır.</a:t>
            </a:r>
          </a:p>
          <a:p>
            <a:r>
              <a:rPr lang="tr-TR" sz="1400" dirty="0"/>
              <a:t>-Dava dosyasında Cafer Kılıç’ın mesleğine ilişkin özel bir durum belirtilmemiştir, bu nedenle yerleşik yargı kararları doğrultusunda emeklilik yaşı 60 olarak alınmıştır.</a:t>
            </a:r>
          </a:p>
          <a:p>
            <a:r>
              <a:rPr lang="tr-TR" sz="1400" dirty="0"/>
              <a:t>-Cafer Kılıç’ın aktif dönem aylık geliri, yürürlükteki AGİ’siz net asgari ücret üzerine kızı Duygu Kılıç destek kapsamında evli ,eşi çalışmayan, bir çocuklu durumuna uygun AGİ , kızı destek kapsamından çıktıktan sonra ise evli, eşi çalışmayan , çocuksuz durumuna uygun AGİ tutarı eklenerek aşağıdaki eşitlik ile elde edilmiştir</a:t>
            </a:r>
          </a:p>
          <a:p>
            <a:r>
              <a:rPr lang="tr-TR" sz="1400" dirty="0"/>
              <a:t>         </a:t>
            </a:r>
          </a:p>
          <a:p>
            <a:r>
              <a:rPr lang="tr-TR" sz="1400" dirty="0"/>
              <a:t>                                             Aktif Dönem Gelir=</a:t>
            </a:r>
            <a:r>
              <a:rPr lang="tr-TR" sz="1400" dirty="0" err="1"/>
              <a:t>AGİ’siz</a:t>
            </a:r>
            <a:r>
              <a:rPr lang="tr-TR" sz="1400" dirty="0"/>
              <a:t> net Asgari </a:t>
            </a:r>
            <a:r>
              <a:rPr lang="tr-TR" sz="1400" dirty="0" err="1"/>
              <a:t>Ücret+AGİ</a:t>
            </a:r>
            <a:endParaRPr lang="tr-TR" sz="1400" dirty="0"/>
          </a:p>
          <a:p>
            <a:r>
              <a:rPr lang="tr-TR" sz="1400" dirty="0"/>
              <a:t>-Cafer Kılıç’ın pasif dönem aylık geliri için hesaplama tarihindeki AGİ’siz net asgari ücret olan 2.103,97 kullanılmıştır.</a:t>
            </a:r>
          </a:p>
          <a:p>
            <a:endParaRPr lang="tr-TR" sz="1400" dirty="0"/>
          </a:p>
          <a:p>
            <a:r>
              <a:rPr lang="tr-TR" sz="1400" dirty="0"/>
              <a:t>Bu dava dosyasında tazminata konu kaza iş kazası olduğu için, yerleşik yargı uygulamalarına göre tazminat hesabında Progresif Rant </a:t>
            </a:r>
            <a:r>
              <a:rPr lang="tr-TR" sz="1400" dirty="0" err="1"/>
              <a:t>Yöntemi’nin</a:t>
            </a:r>
            <a:r>
              <a:rPr lang="tr-TR" sz="1400" dirty="0"/>
              <a:t> kullanılması uygundur. Ancak farklı bir yöntem ve yaklaşımların tazminat hesaplamalarında yarattığı değişikliklerin gösterilebilmesi için bu dava dosyası , halihazırda kullanılmakta olan Progresif Rant Yöntemi ,Aktüeryal Yöntem _ Tam Hayat ve Günler Gelir Yaklaşımı çerçevesinde incelenmiştir.</a:t>
            </a:r>
          </a:p>
          <a:p>
            <a:endParaRPr lang="tr-TR" dirty="0"/>
          </a:p>
        </p:txBody>
      </p:sp>
    </p:spTree>
    <p:extLst>
      <p:ext uri="{BB962C8B-B14F-4D97-AF65-F5344CB8AC3E}">
        <p14:creationId xmlns:p14="http://schemas.microsoft.com/office/powerpoint/2010/main" val="423761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0C3AD5C-0A21-4BD7-C596-68310C8441FE}"/>
              </a:ext>
            </a:extLst>
          </p:cNvPr>
          <p:cNvSpPr txBox="1"/>
          <p:nvPr/>
        </p:nvSpPr>
        <p:spPr>
          <a:xfrm>
            <a:off x="948906" y="422694"/>
            <a:ext cx="10472467" cy="5201424"/>
          </a:xfrm>
          <a:prstGeom prst="rect">
            <a:avLst/>
          </a:prstGeom>
          <a:noFill/>
        </p:spPr>
        <p:txBody>
          <a:bodyPr wrap="square" rtlCol="0">
            <a:spAutoFit/>
          </a:bodyPr>
          <a:lstStyle/>
          <a:p>
            <a:r>
              <a:rPr lang="tr-TR" dirty="0"/>
              <a:t>PROGRESİF RANT YÖNTEMİ</a:t>
            </a:r>
          </a:p>
          <a:p>
            <a:endParaRPr lang="tr-TR" dirty="0"/>
          </a:p>
          <a:p>
            <a:r>
              <a:rPr lang="tr-TR" dirty="0"/>
              <a:t>A-) Tazminat Sürelerinin Belirlenmesi</a:t>
            </a:r>
            <a:endParaRPr lang="tr-TR" sz="1200" dirty="0"/>
          </a:p>
          <a:p>
            <a:endParaRPr lang="tr-TR" sz="1400" dirty="0"/>
          </a:p>
          <a:p>
            <a:r>
              <a:rPr lang="tr-TR" sz="1400" dirty="0"/>
              <a:t>    Müteveffa ve desteğinden yoksun kalanların beklenen yaşam süreleri ve destek süreleri (Progresif Rant Yöntemi)</a:t>
            </a:r>
          </a:p>
          <a:p>
            <a:r>
              <a:rPr lang="tr-TR" sz="1400" dirty="0"/>
              <a:t>Tablo</a:t>
            </a:r>
          </a:p>
          <a:p>
            <a:r>
              <a:rPr lang="tr-TR" sz="1400" dirty="0"/>
              <a:t>-Ölüm tarihinde 36 yaşında olan müteveffa Cafer Kılıç'ın PMF 1931 Hayat Tablosu’na göre beklenen yaşam süresi 33 yıldır (36+33=69 yaşında tazminat süresi son bulacaktır). Dolayısıyla tazminat süreleri ölüm tarihi itibarıyla 33 yıl, hesap tarihi itibarıyla ise 69-38=31 yıl ile sınırlıdır.</a:t>
            </a:r>
          </a:p>
          <a:p>
            <a:endParaRPr lang="tr-TR" sz="1400" dirty="0"/>
          </a:p>
          <a:p>
            <a:r>
              <a:rPr lang="tr-TR" sz="1400" dirty="0"/>
              <a:t>-Hesap tarihinde 32 yasında ve PMF 1931 Hayat Tablosu'na göre beklenen yasam süresi 36 yıl olan eşi Hatice Kılıç'ın hesap tarihi itibarıyla 36 yıl ihtiyaç süresi bulunmasına rağmen destek süresi 31 yıl ile sınırlıdır. </a:t>
            </a:r>
          </a:p>
          <a:p>
            <a:endParaRPr lang="tr-TR" sz="1400" dirty="0"/>
          </a:p>
          <a:p>
            <a:r>
              <a:rPr lang="tr-TR" sz="1400" dirty="0"/>
              <a:t>-Hesap tarihinde 8 yaşında olan kızı Duygu Kılıç'ın PMF 1931 Hayat Tablosu'na göre beklenen yasam süresi 56 yıldır. Yükseköğrenim göreceği varsayımıyla 25 yaşında aktif çalışma hayatına başlaması beklenen davacının hesap tarihi itibarıyla 25-8=17yil ihtiyaç süresi bulunmaktadır.</a:t>
            </a:r>
          </a:p>
          <a:p>
            <a:endParaRPr lang="tr-TR" sz="1400" dirty="0"/>
          </a:p>
          <a:p>
            <a:r>
              <a:rPr lang="tr-TR" sz="1400" dirty="0"/>
              <a:t>-Hesap tarihinde 61 yaşında ve PMF 1931 Hayat Tablosu'na göre 14 yıl beklenen yasam süresi olan annesi Meryem Kılıç'ın hesap tarihi itibarıyla 14 yıl ihtiyaç süresi bulunmaktadır.</a:t>
            </a:r>
          </a:p>
          <a:p>
            <a:endParaRPr lang="tr-TR" sz="1400" dirty="0"/>
          </a:p>
          <a:p>
            <a:r>
              <a:rPr lang="tr-TR" sz="1400" dirty="0"/>
              <a:t>-Hesap tarihinde 65 yaşında ve PMF 1931 Hayat Tablosu’na göre 12 yıl beklenen yaşam süresi olan babası Hüseyin Kılıç’ın hesap tarihi itibarıyla 12 yıl ihtiyaç süresi bulunmaktadır.</a:t>
            </a:r>
          </a:p>
          <a:p>
            <a:endParaRPr lang="tr-TR" sz="1200" dirty="0"/>
          </a:p>
        </p:txBody>
      </p:sp>
    </p:spTree>
    <p:extLst>
      <p:ext uri="{BB962C8B-B14F-4D97-AF65-F5344CB8AC3E}">
        <p14:creationId xmlns:p14="http://schemas.microsoft.com/office/powerpoint/2010/main" val="1385502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8559556-C4C3-1762-9144-0735F241CBB4}"/>
              </a:ext>
            </a:extLst>
          </p:cNvPr>
          <p:cNvSpPr txBox="1"/>
          <p:nvPr/>
        </p:nvSpPr>
        <p:spPr>
          <a:xfrm>
            <a:off x="293298" y="3295291"/>
            <a:ext cx="10670875" cy="3323987"/>
          </a:xfrm>
          <a:prstGeom prst="rect">
            <a:avLst/>
          </a:prstGeom>
          <a:noFill/>
        </p:spPr>
        <p:txBody>
          <a:bodyPr wrap="square" rtlCol="0">
            <a:spAutoFit/>
          </a:bodyPr>
          <a:lstStyle/>
          <a:p>
            <a:r>
              <a:rPr lang="tr-TR" sz="1400" dirty="0"/>
              <a:t>Müteveffanın muhtemel yaşam süresi ve destekten yoksun kalanların tazminat sürelerini gösteren yaşam çizelgesi (Progresif Rant Yöntemi)</a:t>
            </a:r>
          </a:p>
          <a:p>
            <a:r>
              <a:rPr lang="tr-TR" sz="1400" dirty="0" err="1"/>
              <a:t>Tablo’ya</a:t>
            </a:r>
            <a:r>
              <a:rPr lang="tr-TR" sz="1400" dirty="0"/>
              <a:t> göre;</a:t>
            </a:r>
          </a:p>
          <a:p>
            <a:r>
              <a:rPr lang="tr-TR" sz="1400" dirty="0"/>
              <a:t>-Ölüm tarihinde 36 yaşında olan müteveffa Cafer Kılıç’ın yaşasaydı ölüm tarihi itibarıyla beklenen yaşam süresinin 33 yıl olması nedeniyle, tazminat hesaplamasının 69 yaşında sona ereceği,</a:t>
            </a:r>
          </a:p>
          <a:p>
            <a:r>
              <a:rPr lang="tr-TR" sz="1400" dirty="0"/>
              <a:t>-Ölüm tarihi ile hesap tarihi arasındaki işlemiş dönem süresinin 1,490411 yıl olduğu.</a:t>
            </a:r>
          </a:p>
          <a:p>
            <a:r>
              <a:rPr lang="tr-TR" sz="1400" dirty="0"/>
              <a:t>-Hesap tarihinden tazminat sürelerinin bitimine kadar geçen 31 yıllık sürenin işleyecek dönem olduğu,</a:t>
            </a:r>
          </a:p>
          <a:p>
            <a:r>
              <a:rPr lang="tr-TR" sz="1400" dirty="0"/>
              <a:t>-İşleyecek dönemin ilk 12 yılından sonra davacı Hüseyin Kılıç'ın ve takip eden 2 yıldan sonra davacı Meryem Kılıç'ın destek kapsamından çıktığı,</a:t>
            </a:r>
          </a:p>
          <a:p>
            <a:r>
              <a:rPr lang="tr-TR" sz="1400" dirty="0"/>
              <a:t>-Anne ve babanın destek kapsamından çıkmalarının ardından geçen 3 yıldan sonra davacı Duygu Kılıç'ın ve son 14 yıldan (5 yılı aktif döneme ve 9 yılı pasif döneme ait olmak üzere toplam 14 yıldan) sonra davacı Hatice Kılıç'ın destek kapsamından çıktığı,</a:t>
            </a:r>
          </a:p>
          <a:p>
            <a:r>
              <a:rPr lang="tr-TR" sz="1400" dirty="0"/>
              <a:t>-Hesap tarihinden itibaren emeklilik yaşına kadar geçen sürenin 22 yıl olduğu,</a:t>
            </a:r>
          </a:p>
          <a:p>
            <a:r>
              <a:rPr lang="tr-TR" sz="1400" dirty="0"/>
              <a:t>-Emeklilik yaşından itibaren kalan tazminat süresinin 9 yıl olduğu</a:t>
            </a:r>
          </a:p>
          <a:p>
            <a:r>
              <a:rPr lang="tr-TR" sz="1400" dirty="0"/>
              <a:t>Belirlenmiştir.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98" y="409575"/>
            <a:ext cx="8172450" cy="2381250"/>
          </a:xfrm>
          <a:prstGeom prst="rect">
            <a:avLst/>
          </a:prstGeom>
        </p:spPr>
      </p:pic>
    </p:spTree>
    <p:extLst>
      <p:ext uri="{BB962C8B-B14F-4D97-AF65-F5344CB8AC3E}">
        <p14:creationId xmlns:p14="http://schemas.microsoft.com/office/powerpoint/2010/main" val="257490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22729" y="363071"/>
            <a:ext cx="11483789" cy="1477328"/>
          </a:xfrm>
          <a:prstGeom prst="rect">
            <a:avLst/>
          </a:prstGeom>
          <a:noFill/>
        </p:spPr>
        <p:txBody>
          <a:bodyPr wrap="square" rtlCol="0">
            <a:spAutoFit/>
          </a:bodyPr>
          <a:lstStyle/>
          <a:p>
            <a:r>
              <a:rPr lang="tr-TR" dirty="0"/>
              <a:t>Sonuç olarak hesap tarihinde destek süresi 31 yıl ile sınırlı olduğundan; davacıların Meryem Kılıç için 14 yıl ve Hüseyin Kılıç için 12 yıl olarak belirlenmiştir. Davacıların tazminat hesabını etkileyen durumların gösterildiği, müteveffanın yaşı dikkate alınarak çizilen ve desteğinden yoksun kalanların destek sürelerinin belirtildiği yaşam çizelgesi şekilde verilmiştir.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29" y="2147607"/>
            <a:ext cx="10715100" cy="2975722"/>
          </a:xfrm>
          <a:prstGeom prst="rect">
            <a:avLst/>
          </a:prstGeom>
        </p:spPr>
      </p:pic>
    </p:spTree>
    <p:extLst>
      <p:ext uri="{BB962C8B-B14F-4D97-AF65-F5344CB8AC3E}">
        <p14:creationId xmlns:p14="http://schemas.microsoft.com/office/powerpoint/2010/main" val="60971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961FB7D-ED09-2C76-ED3C-0CCD4E6E8286}"/>
              </a:ext>
            </a:extLst>
          </p:cNvPr>
          <p:cNvSpPr txBox="1"/>
          <p:nvPr/>
        </p:nvSpPr>
        <p:spPr>
          <a:xfrm>
            <a:off x="828136" y="707366"/>
            <a:ext cx="10601864" cy="5170646"/>
          </a:xfrm>
          <a:prstGeom prst="rect">
            <a:avLst/>
          </a:prstGeom>
          <a:noFill/>
        </p:spPr>
        <p:txBody>
          <a:bodyPr wrap="square" rtlCol="0">
            <a:spAutoFit/>
          </a:bodyPr>
          <a:lstStyle/>
          <a:p>
            <a:r>
              <a:rPr lang="tr-TR" dirty="0"/>
              <a:t>DESTEK PAY ORANLARI</a:t>
            </a:r>
          </a:p>
          <a:p>
            <a:r>
              <a:rPr lang="tr-TR" dirty="0"/>
              <a:t>     </a:t>
            </a:r>
            <a:r>
              <a:rPr lang="tr-TR" sz="1400" dirty="0"/>
              <a:t>Hesaplamalarda destekten yoksun kalma tazminatı için gelir paylaştırma oranları Yargı kararlarında belirtilen şekliyle ele alınmış ve destek payları tablodaki gibi elde edilmiştir</a:t>
            </a:r>
          </a:p>
          <a:p>
            <a:r>
              <a:rPr lang="tr-TR" sz="1400" dirty="0"/>
              <a:t>Tablo</a:t>
            </a:r>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r>
              <a:rPr lang="tr-TR" sz="1400" dirty="0"/>
              <a:t>Cafer Kılıç’ın desteğinden yoksun kalan davacılar için tazminat hesaplaması işlemiş ve işleyecek dönem olarak iki kısımda incelenmiştir.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36" y="2016777"/>
            <a:ext cx="8981479" cy="3066211"/>
          </a:xfrm>
          <a:prstGeom prst="rect">
            <a:avLst/>
          </a:prstGeom>
        </p:spPr>
      </p:pic>
    </p:spTree>
    <p:extLst>
      <p:ext uri="{BB962C8B-B14F-4D97-AF65-F5344CB8AC3E}">
        <p14:creationId xmlns:p14="http://schemas.microsoft.com/office/powerpoint/2010/main" val="359983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18FBD7A-B80C-A64A-D18C-DFA11328E620}"/>
              </a:ext>
            </a:extLst>
          </p:cNvPr>
          <p:cNvSpPr txBox="1"/>
          <p:nvPr/>
        </p:nvSpPr>
        <p:spPr>
          <a:xfrm>
            <a:off x="914400" y="1687818"/>
            <a:ext cx="10118785" cy="3482364"/>
          </a:xfrm>
          <a:prstGeom prst="rect">
            <a:avLst/>
          </a:prstGeom>
          <a:noFill/>
        </p:spPr>
        <p:txBody>
          <a:bodyPr wrap="square" rtlCol="0">
            <a:spAutoFit/>
          </a:bodyPr>
          <a:lstStyle/>
          <a:p>
            <a:r>
              <a:rPr lang="tr-TR" sz="3200" kern="100" dirty="0">
                <a:effectLst/>
                <a:latin typeface="Calibri" panose="020F0502020204030204" pitchFamily="34" charset="0"/>
                <a:ea typeface="Calibri" panose="020F0502020204030204" pitchFamily="34" charset="0"/>
                <a:cs typeface="Times New Roman" panose="02020603050405020304" pitchFamily="18" charset="0"/>
              </a:rPr>
              <a:t>Destek Çeşitleri </a:t>
            </a:r>
            <a:endParaRPr lang="tr-TR"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kern="100" dirty="0">
                <a:latin typeface="Calibri" panose="020F0502020204030204" pitchFamily="34" charset="0"/>
                <a:ea typeface="Calibri" panose="020F0502020204030204" pitchFamily="34" charset="0"/>
                <a:cs typeface="Times New Roman" panose="02020603050405020304" pitchFamily="18" charset="0"/>
              </a:rPr>
              <a:t>Destek çeşitleri Gerçek destek ve Farazi destek olmak üzere ikiye ayrılmaktadır.</a:t>
            </a:r>
          </a:p>
          <a:p>
            <a:endParaRPr lang="tr-TR"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Gerçek Destek: Destekten yoksun kalan kişiye ölümü anına kadar bakan kimseye denir. Destek ve yoksun kalan arasındaki bakım ilişkisinin fiili, düzenli ve sürekli olması gerekmektedir.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Farazi Destek: Destek: Ölüm anında destek ve yoksun kalan arasında fiili bir bakım olmamasına rağmen, destek ölmeseydi, gelecekte bakması muhtemel olan kimseye denir. Örneğin;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nişanlılar,anne</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baba, çocuk..</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323511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1DC8E83-4CDE-B870-DA2A-3786F0C315DF}"/>
              </a:ext>
            </a:extLst>
          </p:cNvPr>
          <p:cNvSpPr txBox="1"/>
          <p:nvPr/>
        </p:nvSpPr>
        <p:spPr>
          <a:xfrm>
            <a:off x="741870" y="664234"/>
            <a:ext cx="11231593" cy="4678204"/>
          </a:xfrm>
          <a:prstGeom prst="rect">
            <a:avLst/>
          </a:prstGeom>
          <a:noFill/>
        </p:spPr>
        <p:txBody>
          <a:bodyPr wrap="square" rtlCol="0">
            <a:spAutoFit/>
          </a:bodyPr>
          <a:lstStyle/>
          <a:p>
            <a:r>
              <a:rPr lang="tr-TR" dirty="0"/>
              <a:t>B-) İŞLEMİŞ DÖNEM DYKT HESABI(06.07.2018-31.12.2019)</a:t>
            </a:r>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r>
              <a:rPr lang="tr-TR" sz="1400" dirty="0" err="1"/>
              <a:t>Tablo’ya</a:t>
            </a:r>
            <a:r>
              <a:rPr lang="tr-TR" sz="1400" dirty="0"/>
              <a:t> göre 06.07.2018-31.12.2018 arası 5 ay, 25 günlük süre 5+25/30 ay=5,833333 ay ve 01.01.2019-31.12.2019 arası 12 ay olduğundan Cafer Kılıç'ın işlemiş dönem geliri aşağıdaki şekilde hesaplanmıştır:</a:t>
            </a:r>
          </a:p>
          <a:p>
            <a:endParaRPr lang="tr-TR" sz="1400" dirty="0"/>
          </a:p>
          <a:p>
            <a:r>
              <a:rPr lang="tr-TR" sz="1400" dirty="0"/>
              <a:t>Net Gelir</a:t>
            </a:r>
            <a:r>
              <a:rPr lang="tr-TR" sz="1400" u="sng" dirty="0"/>
              <a:t>=(1.450,91+ 205,49) </a:t>
            </a:r>
            <a:r>
              <a:rPr lang="tr-TR" sz="1400" dirty="0"/>
              <a:t>x 5,8333ay + </a:t>
            </a:r>
            <a:r>
              <a:rPr lang="tr-TR" sz="1400" u="sng" dirty="0"/>
              <a:t>(1.829,02+259,04) </a:t>
            </a:r>
            <a:r>
              <a:rPr lang="tr-TR" sz="1400" dirty="0"/>
              <a:t>x 12 ay</a:t>
            </a:r>
          </a:p>
          <a:p>
            <a:r>
              <a:rPr lang="tr-TR" sz="1400" dirty="0"/>
              <a:t>                </a:t>
            </a:r>
            <a:r>
              <a:rPr lang="tr-TR" sz="800" dirty="0"/>
              <a:t>(2018 yılı aylık AGİ’li net A.Ü.)                             (2019 yılı aylık AGİ’li net A.Ü.)</a:t>
            </a:r>
          </a:p>
          <a:p>
            <a:r>
              <a:rPr lang="tr-TR" sz="1400" dirty="0"/>
              <a:t>                =1.656,40 x 5,833333 ay + 2.088,06x12 ay</a:t>
            </a:r>
          </a:p>
          <a:p>
            <a:r>
              <a:rPr lang="tr-TR" sz="1400" dirty="0"/>
              <a:t>                =9.662,33 + 25.056,72</a:t>
            </a:r>
          </a:p>
          <a:p>
            <a:r>
              <a:rPr lang="tr-TR" sz="1400" dirty="0"/>
              <a:t>                = 34.719,05TL</a:t>
            </a: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70" y="1412661"/>
            <a:ext cx="8743950" cy="1590675"/>
          </a:xfrm>
          <a:prstGeom prst="rect">
            <a:avLst/>
          </a:prstGeom>
        </p:spPr>
      </p:pic>
    </p:spTree>
    <p:extLst>
      <p:ext uri="{BB962C8B-B14F-4D97-AF65-F5344CB8AC3E}">
        <p14:creationId xmlns:p14="http://schemas.microsoft.com/office/powerpoint/2010/main" val="1797473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84815AD-C900-2DA8-8EE1-CB336F188654}"/>
              </a:ext>
            </a:extLst>
          </p:cNvPr>
          <p:cNvSpPr txBox="1"/>
          <p:nvPr/>
        </p:nvSpPr>
        <p:spPr>
          <a:xfrm>
            <a:off x="638355" y="646981"/>
            <a:ext cx="10532853" cy="3416320"/>
          </a:xfrm>
          <a:prstGeom prst="rect">
            <a:avLst/>
          </a:prstGeom>
          <a:noFill/>
        </p:spPr>
        <p:txBody>
          <a:bodyPr wrap="square" rtlCol="0">
            <a:spAutoFit/>
          </a:bodyPr>
          <a:lstStyle/>
          <a:p>
            <a:r>
              <a:rPr lang="tr-TR" dirty="0"/>
              <a:t>İŞLENMİŞ DÖNEM DYKT HESABI:</a:t>
            </a:r>
          </a:p>
          <a:p>
            <a:r>
              <a:rPr lang="sv-SE" dirty="0"/>
              <a:t>-Hatice Kiliç icin islemis dönem kusur indirimsiz DYKT:</a:t>
            </a:r>
            <a:endParaRPr lang="tr-TR" dirty="0"/>
          </a:p>
          <a:p>
            <a:r>
              <a:rPr lang="tr-TR" dirty="0"/>
              <a:t>                                                       </a:t>
            </a:r>
            <a:r>
              <a:rPr lang="sv-SE" dirty="0"/>
              <a:t>=34.719,05x2/7=9.919,73TL</a:t>
            </a:r>
            <a:endParaRPr lang="tr-TR" dirty="0"/>
          </a:p>
          <a:p>
            <a:r>
              <a:rPr lang="tr-TR" dirty="0"/>
              <a:t>-Duygu </a:t>
            </a:r>
            <a:r>
              <a:rPr lang="tr-TR" dirty="0" err="1"/>
              <a:t>Kiliç</a:t>
            </a:r>
            <a:r>
              <a:rPr lang="tr-TR" dirty="0"/>
              <a:t> için islemiş dönem kusur indirimsiz DYKT:</a:t>
            </a:r>
          </a:p>
          <a:p>
            <a:r>
              <a:rPr lang="tr-TR" dirty="0"/>
              <a:t>                                                       =34.719,05x1/7=4.959,86TL</a:t>
            </a:r>
          </a:p>
          <a:p>
            <a:r>
              <a:rPr lang="tr-TR" dirty="0"/>
              <a:t>-Meryem Kalıç için </a:t>
            </a:r>
            <a:r>
              <a:rPr lang="tr-TR" dirty="0" err="1"/>
              <a:t>islemis</a:t>
            </a:r>
            <a:r>
              <a:rPr lang="tr-TR" dirty="0"/>
              <a:t> dönem kusur indirimsiz DYKT:</a:t>
            </a:r>
          </a:p>
          <a:p>
            <a:r>
              <a:rPr lang="tr-TR" dirty="0"/>
              <a:t>                                                       =34.719,05x1/7=4.959,86TL</a:t>
            </a:r>
          </a:p>
          <a:p>
            <a:r>
              <a:rPr lang="tr-TR" dirty="0"/>
              <a:t>-Hüseyin Kılıç için işlemiş dönem kusur indirimsiz DYKT:</a:t>
            </a:r>
          </a:p>
          <a:p>
            <a:r>
              <a:rPr lang="tr-TR" dirty="0"/>
              <a:t>                                                       =34.719,05x1/7=4,959,86TL</a:t>
            </a:r>
          </a:p>
          <a:p>
            <a:endParaRPr lang="tr-TR" dirty="0"/>
          </a:p>
          <a:p>
            <a:endParaRPr lang="tr-TR" dirty="0"/>
          </a:p>
          <a:p>
            <a:endParaRPr lang="tr-TR" dirty="0"/>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55" y="4045603"/>
            <a:ext cx="9429750" cy="1590675"/>
          </a:xfrm>
          <a:prstGeom prst="rect">
            <a:avLst/>
          </a:prstGeom>
        </p:spPr>
      </p:pic>
    </p:spTree>
    <p:extLst>
      <p:ext uri="{BB962C8B-B14F-4D97-AF65-F5344CB8AC3E}">
        <p14:creationId xmlns:p14="http://schemas.microsoft.com/office/powerpoint/2010/main" val="178079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EEE2298-DA21-4E99-99EA-1BCF185A9032}"/>
              </a:ext>
            </a:extLst>
          </p:cNvPr>
          <p:cNvSpPr txBox="1"/>
          <p:nvPr/>
        </p:nvSpPr>
        <p:spPr>
          <a:xfrm>
            <a:off x="449179" y="882316"/>
            <a:ext cx="10892589" cy="5170646"/>
          </a:xfrm>
          <a:prstGeom prst="rect">
            <a:avLst/>
          </a:prstGeom>
          <a:noFill/>
        </p:spPr>
        <p:txBody>
          <a:bodyPr wrap="square" rtlCol="0">
            <a:spAutoFit/>
          </a:bodyPr>
          <a:lstStyle/>
          <a:p>
            <a:r>
              <a:rPr lang="tr-TR" dirty="0"/>
              <a:t>C-) İŞLENMİŞ DÖNEM DYKT HESABI80101.2020 TARİHİNDEN İTİBAREN)</a:t>
            </a:r>
          </a:p>
          <a:p>
            <a:endParaRPr lang="tr-TR" dirty="0"/>
          </a:p>
          <a:p>
            <a:r>
              <a:rPr lang="tr-TR" sz="1400" dirty="0"/>
              <a:t>Cafer Kılıç'ın işleyecek dönem geliri aşağıdaki şekilde </a:t>
            </a:r>
            <a:r>
              <a:rPr lang="tr-TR" sz="1400" dirty="0" err="1"/>
              <a:t>hesaplanir</a:t>
            </a:r>
            <a:r>
              <a:rPr lang="tr-TR" sz="1400" dirty="0"/>
              <a:t>:</a:t>
            </a:r>
          </a:p>
          <a:p>
            <a:endParaRPr lang="tr-TR" dirty="0"/>
          </a:p>
          <a:p>
            <a:r>
              <a:rPr lang="tr-TR" sz="1400" dirty="0"/>
              <a:t>Aktif dönem: Müteveffanın kızı Duygu Kılıç’ın destek kapsamında olduğu ilk 17yıllık süre (i.) ve destek kapsamından çıktıktan sonraki 5 yıllık süre (ii.) olarak iki kısımda ele alınmıştır:</a:t>
            </a:r>
          </a:p>
          <a:p>
            <a:endParaRPr lang="tr-TR" sz="1400" dirty="0"/>
          </a:p>
          <a:p>
            <a:pPr marL="400050" indent="-400050">
              <a:buAutoNum type="romanLcPeriod"/>
            </a:pPr>
            <a:r>
              <a:rPr lang="tr-TR" sz="1400" dirty="0"/>
              <a:t>Aktif dönem aylık net geliri için hesap tarihinde yürürlükteki evli, eşi çalışmayan, bir çocuklu AGİ’li net asgari ücret olan 2.103,97 + 2903,97+297,98=2.401,95 TL kullanılmıştır.</a:t>
            </a:r>
          </a:p>
          <a:p>
            <a:pPr marL="400050" indent="-400050">
              <a:buAutoNum type="romanLcPeriod"/>
            </a:pPr>
            <a:endParaRPr lang="tr-TR" sz="1400" dirty="0"/>
          </a:p>
          <a:p>
            <a:r>
              <a:rPr lang="tr-TR" sz="1400" dirty="0"/>
              <a:t>ii. Aktif dönem aylık net geliri için hesap tarihinde yürürlükteki evli, eşi çalışmayan , çocuksuz durum için AGİ’li net asgari ücret olan 2.103, 97.103,97+264,87=2.368,84TL kullanılmıştır.</a:t>
            </a:r>
          </a:p>
          <a:p>
            <a:endParaRPr lang="tr-TR" sz="1400" dirty="0"/>
          </a:p>
          <a:p>
            <a:r>
              <a:rPr lang="tr-TR" sz="1400" dirty="0"/>
              <a:t>Pasif dönem: Pasif dönem aylık net geliri için hesap tarihinde yürürlükteki </a:t>
            </a:r>
            <a:r>
              <a:rPr lang="tr-TR" sz="1400" dirty="0" err="1"/>
              <a:t>AGI’siz</a:t>
            </a:r>
            <a:r>
              <a:rPr lang="tr-TR" sz="1400" dirty="0"/>
              <a:t> net asgari ücret tutarı olan 2.103,97 TL kullanılmıştır.</a:t>
            </a:r>
          </a:p>
          <a:p>
            <a:endParaRPr lang="tr-TR" dirty="0"/>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206272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DF2CBCA-2A62-142B-D108-6E48E522DEE0}"/>
              </a:ext>
            </a:extLst>
          </p:cNvPr>
          <p:cNvSpPr txBox="1"/>
          <p:nvPr/>
        </p:nvSpPr>
        <p:spPr>
          <a:xfrm>
            <a:off x="402566" y="163902"/>
            <a:ext cx="11386868" cy="5724644"/>
          </a:xfrm>
          <a:prstGeom prst="rect">
            <a:avLst/>
          </a:prstGeom>
          <a:noFill/>
        </p:spPr>
        <p:txBody>
          <a:bodyPr wrap="square" rtlCol="0">
            <a:spAutoFit/>
          </a:bodyPr>
          <a:lstStyle/>
          <a:p>
            <a:r>
              <a:rPr lang="tr-TR" dirty="0"/>
              <a:t>İŞLEYECEK DÖNEM DYKT HESABI:</a:t>
            </a:r>
          </a:p>
          <a:p>
            <a:endParaRPr lang="tr-TR" sz="1400" dirty="0"/>
          </a:p>
          <a:p>
            <a:r>
              <a:rPr lang="tr-TR" sz="1200" dirty="0"/>
              <a:t>-Hatice Kılıç için işleyecek dönem kusur indirimsiz DYKT</a:t>
            </a:r>
          </a:p>
          <a:p>
            <a:r>
              <a:rPr lang="tr-TR" sz="1200" dirty="0"/>
              <a:t>           =(2.401,95 x 12 ay x 12 yıl x 2/7) + (2.401,95 x 12 ay x 12 yıl x 2/6)+(2.401,95 x 12 ay x 3yıl x 2/5)+(2.368,84 x 12 ay x 5 yıl x 2/4)</a:t>
            </a:r>
          </a:p>
          <a:p>
            <a:endParaRPr lang="tr-TR" sz="1200" dirty="0"/>
          </a:p>
          <a:p>
            <a:r>
              <a:rPr lang="tr-TR" sz="1200" dirty="0"/>
              <a:t>           +(2.103,97 x 12 ay x 9 yıl x 2/4)</a:t>
            </a:r>
          </a:p>
          <a:p>
            <a:endParaRPr lang="tr-TR" sz="1200" dirty="0"/>
          </a:p>
          <a:p>
            <a:r>
              <a:rPr lang="tr-TR" sz="1200" dirty="0"/>
              <a:t>           =337.306,35Tl</a:t>
            </a:r>
          </a:p>
          <a:p>
            <a:endParaRPr lang="tr-TR" sz="1200" dirty="0"/>
          </a:p>
          <a:p>
            <a:r>
              <a:rPr lang="tr-TR" sz="1200" dirty="0"/>
              <a:t>-Duygu Kılıç için işleyecek dönem kusur indirimsiz DYKT</a:t>
            </a:r>
          </a:p>
          <a:p>
            <a:r>
              <a:rPr lang="tr-TR" sz="1200" dirty="0"/>
              <a:t>           =(2.401,95 x 12 ay x 12 yıl x 1/7) + (2.401,95 x 12 ay x 2 yıl x 1/6) + (2.401,95 x 12 ay x 3 yıl x 1/5)</a:t>
            </a:r>
          </a:p>
          <a:p>
            <a:r>
              <a:rPr lang="tr-TR" sz="1200" dirty="0"/>
              <a:t>         </a:t>
            </a:r>
          </a:p>
          <a:p>
            <a:r>
              <a:rPr lang="tr-TR" sz="1200" dirty="0"/>
              <a:t>           =76.313,38 TL</a:t>
            </a:r>
          </a:p>
          <a:p>
            <a:endParaRPr lang="tr-TR" sz="1200" dirty="0"/>
          </a:p>
          <a:p>
            <a:r>
              <a:rPr lang="tr-TR" sz="1200" dirty="0"/>
              <a:t>-Meryem Kılıç için işleyecek dönem </a:t>
            </a:r>
            <a:r>
              <a:rPr lang="tr-TR" sz="1200" dirty="0" err="1"/>
              <a:t>ksuur</a:t>
            </a:r>
            <a:r>
              <a:rPr lang="tr-TR" sz="1200" dirty="0"/>
              <a:t> indirimsiz DYKT</a:t>
            </a:r>
          </a:p>
          <a:p>
            <a:r>
              <a:rPr lang="tr-TR" sz="1200" dirty="0"/>
              <a:t>           =(2.401,95 x 12 ay x 12 yıl x 1/7) + ( 2.401,95 x 12 ay x 2yıl x 1/6)</a:t>
            </a:r>
          </a:p>
          <a:p>
            <a:r>
              <a:rPr lang="tr-TR" sz="1200" dirty="0"/>
              <a:t>       </a:t>
            </a:r>
          </a:p>
          <a:p>
            <a:r>
              <a:rPr lang="tr-TR" sz="1200" dirty="0"/>
              <a:t>     	  = 59.019,34 TL</a:t>
            </a:r>
          </a:p>
          <a:p>
            <a:endParaRPr lang="tr-TR" sz="1200" dirty="0"/>
          </a:p>
          <a:p>
            <a:r>
              <a:rPr lang="tr-TR" sz="1200" dirty="0"/>
              <a:t>-Hüseyin Kılıç için işleyecek dönem kusur indirimsiz DYKT </a:t>
            </a:r>
          </a:p>
          <a:p>
            <a:r>
              <a:rPr lang="tr-TR" sz="1200" dirty="0"/>
              <a:t>        = )2.401,95 x 12 ay x 12 yıl x 1/7)</a:t>
            </a:r>
          </a:p>
          <a:p>
            <a:r>
              <a:rPr lang="tr-TR" sz="1200" dirty="0"/>
              <a:t>        </a:t>
            </a:r>
          </a:p>
          <a:p>
            <a:r>
              <a:rPr lang="tr-TR" sz="1200" dirty="0"/>
              <a:t>        =49.411,54 TL</a:t>
            </a:r>
          </a:p>
          <a:p>
            <a:endParaRPr lang="tr-TR" sz="1200" dirty="0"/>
          </a:p>
          <a:p>
            <a:endParaRPr lang="tr-TR" sz="1400" dirty="0"/>
          </a:p>
          <a:p>
            <a:r>
              <a:rPr lang="tr-TR" sz="1400" dirty="0"/>
              <a:t>Progresif Rant yöntemine göre işleyecek dönem tazminatı, müteveffanın bilinen en son geliri esas alınarak , yıllık net gelirin her yıl için %10 oranında artırılması , %10 oranında indirilmesi ve destekten yoksun kalanlar arasında paylaştırılması ile hesaplanır.     Ancak faiz (artırım) ve iskonto (indirim) oranları birbirine eşit olduğu için müteveffanın gelirinin bugünkü değeri değişmeyeceğinden destek payı aynı  kaldığı sürece tazminat tutarlarında da bir değişiklik olmamaktadır.</a:t>
            </a:r>
          </a:p>
        </p:txBody>
      </p:sp>
    </p:spTree>
    <p:extLst>
      <p:ext uri="{BB962C8B-B14F-4D97-AF65-F5344CB8AC3E}">
        <p14:creationId xmlns:p14="http://schemas.microsoft.com/office/powerpoint/2010/main" val="109006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EAE4FA5-F291-BEA5-AE29-F63E6EC60E35}"/>
              </a:ext>
            </a:extLst>
          </p:cNvPr>
          <p:cNvSpPr txBox="1"/>
          <p:nvPr/>
        </p:nvSpPr>
        <p:spPr>
          <a:xfrm>
            <a:off x="457200" y="874454"/>
            <a:ext cx="11024558" cy="5109091"/>
          </a:xfrm>
          <a:prstGeom prst="rect">
            <a:avLst/>
          </a:prstGeom>
          <a:noFill/>
        </p:spPr>
        <p:txBody>
          <a:bodyPr wrap="square" rtlCol="0">
            <a:spAutoFit/>
          </a:bodyPr>
          <a:lstStyle/>
          <a:p>
            <a:r>
              <a:rPr lang="tr-TR" dirty="0"/>
              <a:t>D-) ZARARDAN İNDİRİM SEBEPLERİ</a:t>
            </a:r>
          </a:p>
          <a:p>
            <a:endParaRPr lang="tr-TR" sz="1400" dirty="0"/>
          </a:p>
          <a:p>
            <a:r>
              <a:rPr lang="tr-TR" sz="1400" u="sng" dirty="0"/>
              <a:t>Evlilik Tenzili</a:t>
            </a:r>
          </a:p>
          <a:p>
            <a:endParaRPr lang="tr-TR" sz="1400" dirty="0"/>
          </a:p>
          <a:p>
            <a:r>
              <a:rPr lang="tr-TR" sz="1400" dirty="0"/>
              <a:t>      Hesap tarihinde 32 yaşında olan Hatice Kılıç'ın yeniden evlenme olasılığı AYİM tablosuna göre %17'dir. Ayrıca , hesap tarihinde 18 yaşından küçük 1 çocuk olduğu için bu olasılıktan %5 indirim yapılmaktadır. Yargı uygulamasına göre; 18 yaşından küçük her bir çocuk için puan olarak indirim yapıldiğinda,0,17-0,05=0,12 olacağından bu olasılığın işleyecek dönem tazminatı  ile çarpılması ile evlilik tenzili hesaplanmaktadır.</a:t>
            </a:r>
          </a:p>
          <a:p>
            <a:r>
              <a:rPr lang="tr-TR" sz="1400" dirty="0"/>
              <a:t>                     </a:t>
            </a:r>
          </a:p>
          <a:p>
            <a:r>
              <a:rPr lang="tr-TR" sz="1400" dirty="0"/>
              <a:t>                  Evlilik Tenzili = 337.306,35 x 0,12 = 40.476,76</a:t>
            </a:r>
          </a:p>
          <a:p>
            <a:endParaRPr lang="tr-TR" sz="1400" u="sng" dirty="0"/>
          </a:p>
          <a:p>
            <a:r>
              <a:rPr lang="tr-TR" sz="1400" u="sng" dirty="0"/>
              <a:t>Kusur İndirimi</a:t>
            </a:r>
          </a:p>
          <a:p>
            <a:endParaRPr lang="tr-TR" sz="1400" dirty="0"/>
          </a:p>
          <a:p>
            <a:r>
              <a:rPr lang="tr-TR" sz="1400" dirty="0"/>
              <a:t>	Dava dosyasındaki bilgilerden, müteveffanın olayda %40 oranında ve davalı tarafın %60 oranında kusurlu olduğu anlaşılmıştır. Başka bir davalı bulunmadığı için hesaplanan destekten yoksun kalma tazminatına %40 kusur indirimi yansıtılmıştır .</a:t>
            </a:r>
          </a:p>
          <a:p>
            <a:endParaRPr lang="tr-TR" sz="1400" dirty="0"/>
          </a:p>
          <a:p>
            <a:r>
              <a:rPr lang="tr-TR" sz="1400" u="sng" dirty="0"/>
              <a:t>SGK Gelirlerinin İndirimi</a:t>
            </a:r>
          </a:p>
          <a:p>
            <a:endParaRPr lang="tr-TR" sz="1400" dirty="0"/>
          </a:p>
          <a:p>
            <a:r>
              <a:rPr lang="tr-TR" sz="1400" dirty="0"/>
              <a:t>	İş kazası sonucu hayatını kaybeden müteveffanın desteğinden yoksun kalan davacılara SGK tarafından bağlanan gelirlerin ilk pesin sermaye değerleri Hatice Kılıç için 50.000,00 TL , Duygu Kılıç için 23.000,00 TL, Meryem Kılıç için 12.000,00TLve Hüseyin Kılıç için 9.000,00 TL tutarındadır.</a:t>
            </a:r>
          </a:p>
          <a:p>
            <a:endParaRPr lang="tr-TR" sz="1400" dirty="0"/>
          </a:p>
          <a:p>
            <a:r>
              <a:rPr lang="tr-TR" sz="1400" dirty="0"/>
              <a:t>                               SGK Rücu Miktarı = İlk Peşin Sermaye Değeri x Davalı Kusur Oranı</a:t>
            </a:r>
          </a:p>
        </p:txBody>
      </p:sp>
    </p:spTree>
    <p:extLst>
      <p:ext uri="{BB962C8B-B14F-4D97-AF65-F5344CB8AC3E}">
        <p14:creationId xmlns:p14="http://schemas.microsoft.com/office/powerpoint/2010/main" val="1679225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DEA272B8-86D6-68F8-BCEF-30668ED1F07A}"/>
              </a:ext>
            </a:extLst>
          </p:cNvPr>
          <p:cNvSpPr txBox="1"/>
          <p:nvPr/>
        </p:nvSpPr>
        <p:spPr>
          <a:xfrm>
            <a:off x="377532" y="408994"/>
            <a:ext cx="11388644" cy="6740307"/>
          </a:xfrm>
          <a:prstGeom prst="rect">
            <a:avLst/>
          </a:prstGeom>
          <a:noFill/>
        </p:spPr>
        <p:txBody>
          <a:bodyPr wrap="square" rtlCol="0">
            <a:spAutoFit/>
          </a:bodyPr>
          <a:lstStyle/>
          <a:p>
            <a:r>
              <a:rPr lang="tr-TR" dirty="0"/>
              <a:t>SGK ödemelerinin ilk peşin sermaye değeri, başladığı tarihten itibaren gelecekte yapılacak aylık ödemelerin yaşama ihtimali ve teknik faize göre hesaplanan bugünkü değeri olarak tanımlanmaktadır. Onay tarihinde henüz tamamen ödenmiş bir tutar olmadığı için bu ödemelerin peşin sermaye değeri tazminattan indirilirken herhangi bir güncelleme işlemine tabi tutulmaz.</a:t>
            </a:r>
          </a:p>
          <a:p>
            <a:endParaRPr lang="tr-TR" dirty="0"/>
          </a:p>
          <a:p>
            <a:endParaRPr lang="tr-TR" dirty="0"/>
          </a:p>
          <a:p>
            <a:r>
              <a:rPr lang="tr-TR" dirty="0"/>
              <a:t>Hesap Tarihi Bakiye DYKT = (Hesap Tarihi Toplam DYKT X Davalı Kusur Oranı)</a:t>
            </a:r>
          </a:p>
          <a:p>
            <a:r>
              <a:rPr lang="tr-TR" dirty="0"/>
              <a:t>                                                - SGK Rücu Miktarı</a:t>
            </a:r>
          </a:p>
          <a:p>
            <a:endParaRPr lang="tr-TR" dirty="0"/>
          </a:p>
          <a:p>
            <a:r>
              <a:rPr lang="tr-TR" dirty="0"/>
              <a:t>Hatice Kılıç için </a:t>
            </a:r>
            <a:r>
              <a:rPr lang="tr-TR" dirty="0" err="1"/>
              <a:t>SGK'nın</a:t>
            </a:r>
            <a:r>
              <a:rPr lang="tr-TR" dirty="0"/>
              <a:t> rücu edebileceği tutar:</a:t>
            </a:r>
          </a:p>
          <a:p>
            <a:r>
              <a:rPr lang="tr-TR" dirty="0"/>
              <a:t>     = 50.000,00 x 0,60 = 30.000, 00 TL</a:t>
            </a:r>
          </a:p>
          <a:p>
            <a:endParaRPr lang="tr-TR" dirty="0"/>
          </a:p>
          <a:p>
            <a:r>
              <a:rPr lang="tr-TR" dirty="0"/>
              <a:t>Duygu Kılıç için </a:t>
            </a:r>
            <a:r>
              <a:rPr lang="tr-TR" dirty="0" err="1"/>
              <a:t>SGK'nın</a:t>
            </a:r>
            <a:r>
              <a:rPr lang="tr-TR" dirty="0"/>
              <a:t> rücu edebileceği tutar:</a:t>
            </a:r>
          </a:p>
          <a:p>
            <a:r>
              <a:rPr lang="tr-TR" dirty="0"/>
              <a:t>     = 23.000,00 x 0,60= 13.800,00 TL</a:t>
            </a:r>
          </a:p>
          <a:p>
            <a:endParaRPr lang="tr-TR" dirty="0"/>
          </a:p>
          <a:p>
            <a:r>
              <a:rPr lang="tr-TR" dirty="0"/>
              <a:t>Meryem Kılıç için </a:t>
            </a:r>
            <a:r>
              <a:rPr lang="tr-TR" dirty="0" err="1"/>
              <a:t>SGK'nın</a:t>
            </a:r>
            <a:r>
              <a:rPr lang="tr-TR" dirty="0"/>
              <a:t> rücu edebileceği tutar:</a:t>
            </a:r>
          </a:p>
          <a:p>
            <a:r>
              <a:rPr lang="tr-TR" dirty="0"/>
              <a:t>     = 12.000,00 × 0, 60 = 7.200, 00 TL</a:t>
            </a:r>
          </a:p>
          <a:p>
            <a:endParaRPr lang="tr-TR" dirty="0"/>
          </a:p>
          <a:p>
            <a:r>
              <a:rPr lang="tr-TR" dirty="0"/>
              <a:t>Hüseyin Kılıç için </a:t>
            </a:r>
            <a:r>
              <a:rPr lang="tr-TR" dirty="0" err="1"/>
              <a:t>SGK'nın</a:t>
            </a:r>
            <a:r>
              <a:rPr lang="tr-TR" dirty="0"/>
              <a:t> rücu edebileceği tutar:</a:t>
            </a:r>
          </a:p>
          <a:p>
            <a:r>
              <a:rPr lang="tr-TR" dirty="0"/>
              <a:t>     = 9.000,00 x 0,60 = 5.400,00 TL</a:t>
            </a:r>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4233391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78D6FB9-C7B9-9C40-90EF-0DE1E647BC3B}"/>
              </a:ext>
            </a:extLst>
          </p:cNvPr>
          <p:cNvSpPr txBox="1"/>
          <p:nvPr/>
        </p:nvSpPr>
        <p:spPr>
          <a:xfrm>
            <a:off x="664234" y="715992"/>
            <a:ext cx="10998679" cy="5755422"/>
          </a:xfrm>
          <a:prstGeom prst="rect">
            <a:avLst/>
          </a:prstGeom>
          <a:noFill/>
        </p:spPr>
        <p:txBody>
          <a:bodyPr wrap="square" rtlCol="0">
            <a:spAutoFit/>
          </a:bodyPr>
          <a:lstStyle/>
          <a:p>
            <a:r>
              <a:rPr lang="tr-TR" dirty="0"/>
              <a:t>E- NİHAİ TAZMİNATLAR</a:t>
            </a:r>
          </a:p>
          <a:p>
            <a:r>
              <a:rPr lang="tr-TR" sz="1400" dirty="0"/>
              <a:t>     </a:t>
            </a:r>
          </a:p>
          <a:p>
            <a:r>
              <a:rPr lang="tr-TR" sz="1400" dirty="0"/>
              <a:t>Hesap Tarihi İtibarıyla Kusur İndirimli Toplam DYKT Hesabı:</a:t>
            </a:r>
          </a:p>
          <a:p>
            <a:endParaRPr lang="tr-TR" sz="1400" dirty="0"/>
          </a:p>
          <a:p>
            <a:r>
              <a:rPr lang="tr-TR" sz="1400" dirty="0"/>
              <a:t>-Hatice Kılıç için hesap tarihi itibarıyla kusur indirimli toplam DYKT:</a:t>
            </a:r>
          </a:p>
          <a:p>
            <a:endParaRPr lang="tr-TR" sz="1400" dirty="0"/>
          </a:p>
          <a:p>
            <a:r>
              <a:rPr lang="tr-TR" sz="1400" dirty="0"/>
              <a:t>                 =(9.919,73 + 337.306,35 - 40.476,76) x 0,60 = 306.749,31x0,60</a:t>
            </a:r>
          </a:p>
          <a:p>
            <a:r>
              <a:rPr lang="tr-TR" sz="1400" dirty="0"/>
              <a:t>                 </a:t>
            </a:r>
          </a:p>
          <a:p>
            <a:r>
              <a:rPr lang="tr-TR" sz="1400" dirty="0"/>
              <a:t>                 = 184.049,59</a:t>
            </a:r>
          </a:p>
          <a:p>
            <a:endParaRPr lang="tr-TR" sz="1400" dirty="0"/>
          </a:p>
          <a:p>
            <a:r>
              <a:rPr lang="tr-TR" sz="1400" dirty="0"/>
              <a:t>-Duygu Kılıç için hesap tarihi itibarıyla kusur indirimli toplam DYKT:7</a:t>
            </a:r>
          </a:p>
          <a:p>
            <a:endParaRPr lang="tr-TR" sz="1400" dirty="0"/>
          </a:p>
          <a:p>
            <a:r>
              <a:rPr lang="tr-TR" sz="1400" dirty="0"/>
              <a:t>                 =(4.959,86 + 76.313,38) x 0.60 = 81.273,25x0.60</a:t>
            </a:r>
          </a:p>
          <a:p>
            <a:endParaRPr lang="tr-TR" sz="1400" dirty="0"/>
          </a:p>
          <a:p>
            <a:r>
              <a:rPr lang="tr-TR" sz="1400" dirty="0"/>
              <a:t>                 = 48.763,95</a:t>
            </a:r>
          </a:p>
          <a:p>
            <a:r>
              <a:rPr lang="tr-TR" sz="1400" dirty="0"/>
              <a:t>-Meryem Kılıç için hesap tarihi itibarıyla kusur indirimli toplam DYKT:</a:t>
            </a:r>
          </a:p>
          <a:p>
            <a:endParaRPr lang="tr-TR" sz="1400" dirty="0"/>
          </a:p>
          <a:p>
            <a:r>
              <a:rPr lang="tr-TR" sz="1400" dirty="0"/>
              <a:t>                 =(4.959,86 + 59.019,34) x 0.60 = 54.371,41 x 0.60</a:t>
            </a:r>
          </a:p>
          <a:p>
            <a:r>
              <a:rPr lang="tr-TR" sz="1400" dirty="0"/>
              <a:t>          </a:t>
            </a:r>
          </a:p>
          <a:p>
            <a:r>
              <a:rPr lang="tr-TR" sz="1400" dirty="0"/>
              <a:t>                 = 38.387,52</a:t>
            </a:r>
          </a:p>
          <a:p>
            <a:endParaRPr lang="tr-TR" sz="1400" dirty="0"/>
          </a:p>
          <a:p>
            <a:r>
              <a:rPr lang="tr-TR" sz="1400" dirty="0"/>
              <a:t>-Hüseyin Kılıç için hesap tarihi itibarıyla kusur indirimli toplam DYKT:</a:t>
            </a:r>
          </a:p>
          <a:p>
            <a:r>
              <a:rPr lang="tr-TR" sz="1400" dirty="0"/>
              <a:t>  </a:t>
            </a:r>
          </a:p>
          <a:p>
            <a:r>
              <a:rPr lang="tr-TR" sz="1400" dirty="0"/>
              <a:t>                 =(4.959,86 + 49.411,54) x 0.60 = 54.371,41 x 0.60</a:t>
            </a:r>
          </a:p>
          <a:p>
            <a:r>
              <a:rPr lang="tr-TR" sz="1400" dirty="0"/>
              <a:t> </a:t>
            </a:r>
          </a:p>
          <a:p>
            <a:r>
              <a:rPr lang="tr-TR" sz="1400" dirty="0"/>
              <a:t>                 = 32.622,84</a:t>
            </a:r>
          </a:p>
        </p:txBody>
      </p:sp>
    </p:spTree>
    <p:extLst>
      <p:ext uri="{BB962C8B-B14F-4D97-AF65-F5344CB8AC3E}">
        <p14:creationId xmlns:p14="http://schemas.microsoft.com/office/powerpoint/2010/main" val="3145683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FB5F155-DD83-9CE1-9042-91A3F7065C68}"/>
              </a:ext>
            </a:extLst>
          </p:cNvPr>
          <p:cNvSpPr txBox="1"/>
          <p:nvPr/>
        </p:nvSpPr>
        <p:spPr>
          <a:xfrm>
            <a:off x="931652" y="612475"/>
            <a:ext cx="10368951" cy="6186309"/>
          </a:xfrm>
          <a:prstGeom prst="rect">
            <a:avLst/>
          </a:prstGeom>
          <a:noFill/>
        </p:spPr>
        <p:txBody>
          <a:bodyPr wrap="square" rtlCol="0">
            <a:spAutoFit/>
          </a:bodyPr>
          <a:lstStyle/>
          <a:p>
            <a:r>
              <a:rPr lang="tr-TR" sz="1400" dirty="0"/>
              <a:t>Kaza Tarihi İtibarıyla Kusur İndirimli Toplam DYKT Hesabı:</a:t>
            </a:r>
          </a:p>
          <a:p>
            <a:endParaRPr lang="tr-TR" sz="1400" dirty="0"/>
          </a:p>
          <a:p>
            <a:r>
              <a:rPr lang="tr-TR" sz="1400" dirty="0"/>
              <a:t> -Hatice Kılıç için kaza tarihi itibarıyla kusur indirimli toplam DYKT:</a:t>
            </a:r>
          </a:p>
          <a:p>
            <a:r>
              <a:rPr lang="tr-TR" sz="1400" dirty="0"/>
              <a:t>  </a:t>
            </a:r>
          </a:p>
          <a:p>
            <a:r>
              <a:rPr lang="tr-TR" sz="1400" dirty="0"/>
              <a:t>                     = </a:t>
            </a:r>
            <a:r>
              <a:rPr lang="tr-TR" dirty="0"/>
              <a:t>(</a:t>
            </a:r>
            <a:r>
              <a:rPr lang="tr-TR" sz="1400" dirty="0"/>
              <a:t>(9.919,73 + 337.306,35 - 40.476,76) x 1/(1 + (0,09 x 1,490411 yıl) </a:t>
            </a:r>
            <a:r>
              <a:rPr lang="tr-TR" dirty="0"/>
              <a:t>) </a:t>
            </a:r>
            <a:r>
              <a:rPr lang="tr-TR" sz="1400" dirty="0"/>
              <a:t>x 0.60</a:t>
            </a:r>
          </a:p>
          <a:p>
            <a:r>
              <a:rPr lang="tr-TR" sz="1400" dirty="0"/>
              <a:t>            </a:t>
            </a:r>
          </a:p>
          <a:p>
            <a:r>
              <a:rPr lang="tr-TR" sz="1400" dirty="0"/>
              <a:t>                     =271.642,60 x 0.60  =  162.985,56</a:t>
            </a:r>
          </a:p>
          <a:p>
            <a:endParaRPr lang="tr-TR" sz="1400" dirty="0"/>
          </a:p>
          <a:p>
            <a:pPr algn="just"/>
            <a:r>
              <a:rPr lang="tr-TR" sz="1400" dirty="0"/>
              <a:t>-Duygu Kılıç için kaza tarihi itibarıyla kusur indirimli toplam DYKT:</a:t>
            </a:r>
          </a:p>
          <a:p>
            <a:pPr algn="just"/>
            <a:r>
              <a:rPr lang="tr-TR" sz="1400" dirty="0"/>
              <a:t>  </a:t>
            </a:r>
          </a:p>
          <a:p>
            <a:pPr algn="just"/>
            <a:r>
              <a:rPr lang="tr-TR" sz="1400" dirty="0"/>
              <a:t>                      =(4.959,86 + 76.313,38 x 1/(1 + (0,09 x 1,490411 yıl) ) x 0.60</a:t>
            </a:r>
          </a:p>
          <a:p>
            <a:pPr algn="just"/>
            <a:r>
              <a:rPr lang="tr-TR" sz="1400" dirty="0"/>
              <a:t>                   </a:t>
            </a:r>
          </a:p>
          <a:p>
            <a:pPr algn="just"/>
            <a:r>
              <a:rPr lang="tr-TR" sz="1400" dirty="0"/>
              <a:t>                      = 72.247,49 x 0.60 = 43.348,49</a:t>
            </a:r>
          </a:p>
          <a:p>
            <a:pPr algn="just"/>
            <a:endParaRPr lang="tr-TR" sz="1400" dirty="0"/>
          </a:p>
          <a:p>
            <a:pPr algn="just"/>
            <a:r>
              <a:rPr lang="tr-TR" sz="1400" dirty="0"/>
              <a:t>-Meryem Kılıç için kaza tarihi itibarıyla kusur indirimli toplam DYKT:</a:t>
            </a:r>
          </a:p>
          <a:p>
            <a:pPr algn="just"/>
            <a:endParaRPr lang="tr-TR" sz="1400" dirty="0"/>
          </a:p>
          <a:p>
            <a:pPr algn="just"/>
            <a:r>
              <a:rPr lang="tr-TR" sz="1400" dirty="0"/>
              <a:t>                      =(4.959,86 + 59.019,34 x 1/(1 + (0,09 x 1,490411 yıl) ) x 0.60</a:t>
            </a:r>
          </a:p>
          <a:p>
            <a:pPr algn="just"/>
            <a:r>
              <a:rPr lang="tr-TR" sz="1400" dirty="0"/>
              <a:t>              </a:t>
            </a:r>
          </a:p>
          <a:p>
            <a:pPr algn="just"/>
            <a:r>
              <a:rPr lang="tr-TR" sz="1400" dirty="0"/>
              <a:t>                      = 56.998,85 x 0.60 = 34.199,31</a:t>
            </a:r>
          </a:p>
          <a:p>
            <a:pPr algn="just"/>
            <a:endParaRPr lang="tr-TR" sz="1400" dirty="0"/>
          </a:p>
          <a:p>
            <a:pPr algn="just"/>
            <a:r>
              <a:rPr lang="tr-TR" sz="1400" dirty="0"/>
              <a:t>-Hüseyin Kılıç için kaza tarihi itibarıyla kusur indirimli toplam DYKT:</a:t>
            </a:r>
          </a:p>
          <a:p>
            <a:pPr algn="just"/>
            <a:r>
              <a:rPr lang="tr-TR" sz="1400" dirty="0"/>
              <a:t>                      </a:t>
            </a:r>
          </a:p>
          <a:p>
            <a:pPr algn="just"/>
            <a:r>
              <a:rPr lang="tr-TR" sz="1400" dirty="0"/>
              <a:t>                       = (4.959,86 + 49.411,54 x 1/(1 + (0,09 x 1,490411 yıl) ) x 0.60 </a:t>
            </a:r>
          </a:p>
          <a:p>
            <a:pPr algn="just"/>
            <a:endParaRPr lang="tr-TR" sz="1400" dirty="0"/>
          </a:p>
          <a:p>
            <a:pPr algn="just"/>
            <a:r>
              <a:rPr lang="tr-TR" sz="1400" dirty="0"/>
              <a:t>                       = 48.527,39 x 0.60 = 29.116,43</a:t>
            </a:r>
          </a:p>
          <a:p>
            <a:endParaRPr lang="tr-TR" sz="1400" dirty="0"/>
          </a:p>
          <a:p>
            <a:r>
              <a:rPr lang="tr-TR" sz="1400" dirty="0"/>
              <a:t>                     </a:t>
            </a:r>
          </a:p>
          <a:p>
            <a:r>
              <a:rPr lang="tr-TR" sz="1400" dirty="0"/>
              <a:t>                     </a:t>
            </a:r>
          </a:p>
        </p:txBody>
      </p:sp>
    </p:spTree>
    <p:extLst>
      <p:ext uri="{BB962C8B-B14F-4D97-AF65-F5344CB8AC3E}">
        <p14:creationId xmlns:p14="http://schemas.microsoft.com/office/powerpoint/2010/main" val="221979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1E69F7B8-7003-51F1-5048-C9AC30D500B3}"/>
              </a:ext>
            </a:extLst>
          </p:cNvPr>
          <p:cNvSpPr txBox="1"/>
          <p:nvPr/>
        </p:nvSpPr>
        <p:spPr>
          <a:xfrm>
            <a:off x="862642" y="759125"/>
            <a:ext cx="10403456" cy="7232749"/>
          </a:xfrm>
          <a:prstGeom prst="rect">
            <a:avLst/>
          </a:prstGeom>
          <a:noFill/>
        </p:spPr>
        <p:txBody>
          <a:bodyPr wrap="square" rtlCol="0">
            <a:spAutoFit/>
          </a:bodyPr>
          <a:lstStyle/>
          <a:p>
            <a:r>
              <a:rPr lang="tr-TR" dirty="0"/>
              <a:t>F-) BAKİYE NİHAİ TAZMINATLARI</a:t>
            </a:r>
          </a:p>
          <a:p>
            <a:endParaRPr lang="tr-TR" dirty="0"/>
          </a:p>
          <a:p>
            <a:r>
              <a:rPr lang="tr-TR" sz="1400" dirty="0"/>
              <a:t>	Meydana gelen iş kazasında davalı ABC A.Ş.’</a:t>
            </a:r>
            <a:r>
              <a:rPr lang="tr-TR" sz="1400" dirty="0" err="1"/>
              <a:t>nin</a:t>
            </a:r>
            <a:r>
              <a:rPr lang="tr-TR" sz="1400" dirty="0"/>
              <a:t> işvereni Utku Güngör’ün kusuru %60 oranındadır.</a:t>
            </a:r>
          </a:p>
          <a:p>
            <a:endParaRPr lang="tr-TR" sz="1400" dirty="0"/>
          </a:p>
          <a:p>
            <a:r>
              <a:rPr lang="tr-TR" sz="1400" dirty="0"/>
              <a:t>Hesap Tarihi İtibarıyla Kusur İndirimli Bakiye DYKT Hesabı:</a:t>
            </a:r>
          </a:p>
          <a:p>
            <a:endParaRPr lang="tr-TR" sz="1400" dirty="0"/>
          </a:p>
          <a:p>
            <a:r>
              <a:rPr lang="tr-TR" sz="1400" dirty="0"/>
              <a:t>-Hatice Kılıç için hesap tarihi itibarıyla kusur indirimli bakiye DYKT:</a:t>
            </a:r>
          </a:p>
          <a:p>
            <a:r>
              <a:rPr lang="tr-TR" sz="1400" dirty="0"/>
              <a:t> </a:t>
            </a:r>
          </a:p>
          <a:p>
            <a:r>
              <a:rPr lang="tr-TR" sz="1400" dirty="0"/>
              <a:t>                               =(250.009,00 x 0.60) – 30.000,00 = 120.005,40</a:t>
            </a:r>
          </a:p>
          <a:p>
            <a:endParaRPr lang="tr-TR" sz="1400" dirty="0"/>
          </a:p>
          <a:p>
            <a:r>
              <a:rPr lang="tr-TR" sz="1400" dirty="0"/>
              <a:t>-Duygu Kılıç için hesap tarihi itibarıyla kusur indirimli bakiye DYKT:</a:t>
            </a:r>
          </a:p>
          <a:p>
            <a:r>
              <a:rPr lang="tr-TR" sz="1400" dirty="0"/>
              <a:t> </a:t>
            </a:r>
          </a:p>
          <a:p>
            <a:r>
              <a:rPr lang="tr-TR" sz="1400" dirty="0"/>
              <a:t>                               =(67.398,72 x 0.60) – 13.800,00 = 26.639,23</a:t>
            </a:r>
          </a:p>
          <a:p>
            <a:endParaRPr lang="tr-TR" sz="1400" dirty="0"/>
          </a:p>
          <a:p>
            <a:r>
              <a:rPr lang="tr-TR" sz="1400" dirty="0"/>
              <a:t>-Meryem Kılıç için hesap tarihi itibarıyla kusur indirimli bakiye DYKT:</a:t>
            </a:r>
          </a:p>
          <a:p>
            <a:r>
              <a:rPr lang="tr-TR" sz="1400" dirty="0"/>
              <a:t> </a:t>
            </a:r>
          </a:p>
          <a:p>
            <a:r>
              <a:rPr lang="tr-TR" sz="1400" dirty="0"/>
              <a:t>                               =(67.702,55 x 0.60) – 7.200,00 = 33.421,53</a:t>
            </a:r>
          </a:p>
          <a:p>
            <a:endParaRPr lang="tr-TR" sz="1400" dirty="0"/>
          </a:p>
          <a:p>
            <a:r>
              <a:rPr lang="tr-TR" sz="1400" dirty="0"/>
              <a:t>-Hüseyin Kılıç için hesap tarihi itibarıyla kusur indirimli bakiye DYKT:</a:t>
            </a:r>
          </a:p>
          <a:p>
            <a:r>
              <a:rPr lang="tr-TR" sz="1400" dirty="0"/>
              <a:t> </a:t>
            </a:r>
          </a:p>
          <a:p>
            <a:r>
              <a:rPr lang="tr-TR" sz="1400" dirty="0"/>
              <a:t>                               =(46.384,51 x 0.60) – 5.400,00 = 22.430,71</a:t>
            </a:r>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r>
              <a:rPr lang="tr-TR" dirty="0"/>
              <a:t> </a:t>
            </a:r>
          </a:p>
          <a:p>
            <a:r>
              <a:rPr lang="tr-TR" dirty="0"/>
              <a:t>	</a:t>
            </a:r>
          </a:p>
        </p:txBody>
      </p:sp>
    </p:spTree>
    <p:extLst>
      <p:ext uri="{BB962C8B-B14F-4D97-AF65-F5344CB8AC3E}">
        <p14:creationId xmlns:p14="http://schemas.microsoft.com/office/powerpoint/2010/main" val="43736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D366759-5F54-7035-CCAC-4B6C096ED7B5}"/>
              </a:ext>
            </a:extLst>
          </p:cNvPr>
          <p:cNvSpPr txBox="1"/>
          <p:nvPr/>
        </p:nvSpPr>
        <p:spPr>
          <a:xfrm>
            <a:off x="439947" y="819510"/>
            <a:ext cx="10739887" cy="954107"/>
          </a:xfrm>
          <a:prstGeom prst="rect">
            <a:avLst/>
          </a:prstGeom>
          <a:noFill/>
        </p:spPr>
        <p:txBody>
          <a:bodyPr wrap="square" rtlCol="0">
            <a:spAutoFit/>
          </a:bodyPr>
          <a:lstStyle/>
          <a:p>
            <a:r>
              <a:rPr lang="tr-TR" sz="1400" dirty="0"/>
              <a:t>	Sonuç olarak </a:t>
            </a:r>
            <a:r>
              <a:rPr lang="tr-TR" sz="1400" dirty="0" err="1"/>
              <a:t>Aktüryal</a:t>
            </a:r>
            <a:r>
              <a:rPr lang="tr-TR" sz="1400" dirty="0"/>
              <a:t> Yöntem – Bakiye Ömür ve Bilinen Gelir Yaklaşımı’na göre hesaplanan tazminat tutarları </a:t>
            </a:r>
          </a:p>
          <a:p>
            <a:r>
              <a:rPr lang="tr-TR" sz="1400" dirty="0"/>
              <a:t> özeti aşağıdaki tabloda sunulmuştur.</a:t>
            </a:r>
          </a:p>
          <a:p>
            <a:endParaRPr lang="tr-TR" sz="1400" dirty="0"/>
          </a:p>
          <a:p>
            <a:endParaRPr lang="tr-TR" sz="1400" dirty="0"/>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7" y="2089617"/>
            <a:ext cx="8439150" cy="2409825"/>
          </a:xfrm>
          <a:prstGeom prst="rect">
            <a:avLst/>
          </a:prstGeom>
        </p:spPr>
      </p:pic>
    </p:spTree>
    <p:extLst>
      <p:ext uri="{BB962C8B-B14F-4D97-AF65-F5344CB8AC3E}">
        <p14:creationId xmlns:p14="http://schemas.microsoft.com/office/powerpoint/2010/main" val="2735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911A874A-7C4B-AA4C-9768-E4C11D87DD16}"/>
              </a:ext>
            </a:extLst>
          </p:cNvPr>
          <p:cNvSpPr txBox="1"/>
          <p:nvPr/>
        </p:nvSpPr>
        <p:spPr>
          <a:xfrm>
            <a:off x="808007" y="2078967"/>
            <a:ext cx="10575985" cy="3084819"/>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Destek Olabilecek </a:t>
            </a:r>
            <a:r>
              <a:rPr lang="tr-TR" sz="3200" kern="100" dirty="0">
                <a:latin typeface="Calibri" panose="020F0502020204030204" pitchFamily="34" charset="0"/>
                <a:ea typeface="Calibri" panose="020F0502020204030204" pitchFamily="34" charset="0"/>
                <a:cs typeface="Times New Roman" panose="02020603050405020304" pitchFamily="18" charset="0"/>
              </a:rPr>
              <a:t>K</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işiler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Borçlar Kanunu’na göre bir başkasının geçimini sağlayabilen herkesin destek olarak adlandırılabileceği belirtilmiştir.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En çok karşılaşılan destek türleri, eş, anne ile baba, çocuklar, nişanlılar ve medeni nikah olmaksızın beraber yaşayanlar olarak sıralanabilir.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Bu kişilerin davacı olmadıkları halde dosyadaki bilgilerden destekten yoksun kaldıkları tespit edilebiliyorsa, gelecekte tazminat talebinde bulunabilecekleri için destek paylarının saklı tutulması gerekmektedir.</a:t>
            </a:r>
          </a:p>
          <a:p>
            <a:endParaRPr lang="tr-TR" dirty="0"/>
          </a:p>
        </p:txBody>
      </p:sp>
    </p:spTree>
    <p:extLst>
      <p:ext uri="{BB962C8B-B14F-4D97-AF65-F5344CB8AC3E}">
        <p14:creationId xmlns:p14="http://schemas.microsoft.com/office/powerpoint/2010/main" val="888624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6A8B410-6BF9-9CFA-A85A-27E2BE2E4B18}"/>
              </a:ext>
            </a:extLst>
          </p:cNvPr>
          <p:cNvSpPr txBox="1"/>
          <p:nvPr/>
        </p:nvSpPr>
        <p:spPr>
          <a:xfrm>
            <a:off x="707366" y="508958"/>
            <a:ext cx="10489721" cy="6370975"/>
          </a:xfrm>
          <a:prstGeom prst="rect">
            <a:avLst/>
          </a:prstGeom>
          <a:noFill/>
        </p:spPr>
        <p:txBody>
          <a:bodyPr wrap="square" rtlCol="0">
            <a:spAutoFit/>
          </a:bodyPr>
          <a:lstStyle/>
          <a:p>
            <a:r>
              <a:rPr lang="tr-TR" dirty="0"/>
              <a:t>AKTÜERYAL YÖNTEM – TAM HAYAT ve GÜNCEL GELİR YAKLAŞIMI</a:t>
            </a:r>
          </a:p>
          <a:p>
            <a:endParaRPr lang="tr-TR" dirty="0"/>
          </a:p>
          <a:p>
            <a:r>
              <a:rPr lang="tr-TR" dirty="0"/>
              <a:t>A-) Tazminat Sürelerinin Belirlenmesi</a:t>
            </a:r>
          </a:p>
          <a:p>
            <a:r>
              <a:rPr lang="tr-TR" dirty="0"/>
              <a:t> </a:t>
            </a:r>
          </a:p>
          <a:p>
            <a:r>
              <a:rPr lang="tr-TR" sz="1400" dirty="0"/>
              <a:t>	Cafer Kılıç’ın ve desteğinden yoksun kalanların 06.07.2018 kaza ve 01.01.2020hesaplama tarihleri itibarıyla yaşları ve TRH 2010 Kadın ve Erkek </a:t>
            </a:r>
            <a:r>
              <a:rPr lang="tr-TR" sz="1400" dirty="0" err="1"/>
              <a:t>Tabloları'na</a:t>
            </a:r>
            <a:r>
              <a:rPr lang="tr-TR" sz="1400" dirty="0"/>
              <a:t> göre beklenen yasam süreleri ve destek süreleri belirlenmiştir.</a:t>
            </a:r>
          </a:p>
          <a:p>
            <a:endParaRPr lang="tr-TR" sz="1400" dirty="0"/>
          </a:p>
          <a:p>
            <a:endParaRPr lang="tr-TR" sz="1400" dirty="0"/>
          </a:p>
          <a:p>
            <a:endParaRPr lang="tr-TR" sz="1400" dirty="0"/>
          </a:p>
          <a:p>
            <a:endParaRPr lang="tr-TR" sz="1400" dirty="0"/>
          </a:p>
          <a:p>
            <a:endParaRPr lang="tr-TR" sz="1400" dirty="0"/>
          </a:p>
          <a:p>
            <a:endParaRPr lang="tr-TR" sz="1400" dirty="0"/>
          </a:p>
          <a:p>
            <a:r>
              <a:rPr lang="tr-TR" sz="1400" dirty="0" err="1"/>
              <a:t>Tablo’ya</a:t>
            </a:r>
            <a:r>
              <a:rPr lang="tr-TR" sz="1400" dirty="0"/>
              <a:t> göre;</a:t>
            </a:r>
          </a:p>
          <a:p>
            <a:endParaRPr lang="tr-TR" sz="1400" dirty="0"/>
          </a:p>
          <a:p>
            <a:r>
              <a:rPr lang="tr-TR" sz="1400" dirty="0"/>
              <a:t>-Ölüm tarihinde 36 yaşında olan müteveffa Cafer Kılıç’ın TRH 2010 Erkek Tablosu’na göre beklenen yaşam süresi </a:t>
            </a:r>
          </a:p>
          <a:p>
            <a:r>
              <a:rPr lang="tr-TR" sz="1400" dirty="0"/>
              <a:t>39 yıldır (36+39 =75 yaşında tazminat süresi son bulacaktır). Dolayısıyla tazminat süreleri ölüm tarihi itibarıyla 39 yıl, hesap tarihi itibarıyla ise 75-38=37 yıl ile sınırlıdır.</a:t>
            </a:r>
          </a:p>
          <a:p>
            <a:endParaRPr lang="tr-TR" sz="1400" dirty="0"/>
          </a:p>
          <a:p>
            <a:r>
              <a:rPr lang="tr-TR" sz="1400" dirty="0"/>
              <a:t>-Hesap tarihinde 32 yaşında olan ve tam hayat yaklaşımına göre TRH 2010 Kadın </a:t>
            </a:r>
            <a:r>
              <a:rPr lang="tr-TR" sz="1400" dirty="0" err="1"/>
              <a:t>Tablosu'nun</a:t>
            </a:r>
            <a:r>
              <a:rPr lang="tr-TR" sz="1400" dirty="0"/>
              <a:t> son yaşı olan 100       yaşına kadar yaşama ihtimali bulunan (hesap </a:t>
            </a:r>
            <a:r>
              <a:rPr lang="tr-TR" sz="1400" dirty="0" err="1"/>
              <a:t>tarihiitibariyla</a:t>
            </a:r>
            <a:r>
              <a:rPr lang="tr-TR" sz="1400" dirty="0"/>
              <a:t> ihtiyaç süresinin üst limiti 100-30-32=6868 </a:t>
            </a:r>
            <a:r>
              <a:rPr lang="tr-TR" sz="1400" dirty="0" err="1"/>
              <a:t>yil</a:t>
            </a:r>
            <a:r>
              <a:rPr lang="tr-TR" sz="1400" dirty="0"/>
              <a:t> olan) eşi </a:t>
            </a:r>
          </a:p>
          <a:p>
            <a:r>
              <a:rPr lang="tr-TR" sz="1400" dirty="0"/>
              <a:t>Hatice Kılıç’ın hesap tarihi itibarıyla destek süresi 37 yıl ile sınırlıdır.</a:t>
            </a:r>
          </a:p>
          <a:p>
            <a:endParaRPr lang="tr-TR" sz="1400" dirty="0"/>
          </a:p>
          <a:p>
            <a:r>
              <a:rPr lang="tr-TR" sz="1400" dirty="0"/>
              <a:t>-Hesap tarihinde 8 yaşında olan </a:t>
            </a:r>
            <a:r>
              <a:rPr lang="tr-TR" sz="1400" dirty="0" err="1"/>
              <a:t>kizi</a:t>
            </a:r>
            <a:r>
              <a:rPr lang="tr-TR" sz="1400" dirty="0"/>
              <a:t> Duygu Kılıç'ın yükseköğrenim göreceği varsayımıyla 25 yaşında aktif çalışma hayatına başlaması beklenmektedir . Bu nedenle,5-8=17hesap tarihi itibarıyla 25-8=17 yıl ihtiyaç süresi bulunmaktadır.</a:t>
            </a:r>
          </a:p>
          <a:p>
            <a:endParaRPr lang="tr-TR" sz="1400" dirty="0"/>
          </a:p>
          <a:p>
            <a:endParaRPr lang="tr-TR" sz="1400" dirty="0"/>
          </a:p>
          <a:p>
            <a:endParaRPr lang="tr-TR" sz="1400" dirty="0"/>
          </a:p>
          <a:p>
            <a:endParaRPr lang="tr-TR" sz="1400" dirty="0"/>
          </a:p>
        </p:txBody>
      </p:sp>
      <p:pic>
        <p:nvPicPr>
          <p:cNvPr id="6" name="Resim 5" descr="metin, sayı, numara, yazı tipi, makbuz içeren bir resim">
            <a:extLst>
              <a:ext uri="{FF2B5EF4-FFF2-40B4-BE49-F238E27FC236}">
                <a16:creationId xmlns:a16="http://schemas.microsoft.com/office/drawing/2014/main" id="{60755E33-7A6B-B106-488B-BD4B4167F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309" y="2182483"/>
            <a:ext cx="6314535" cy="1130061"/>
          </a:xfrm>
          <a:prstGeom prst="rect">
            <a:avLst/>
          </a:prstGeom>
        </p:spPr>
      </p:pic>
    </p:spTree>
    <p:extLst>
      <p:ext uri="{BB962C8B-B14F-4D97-AF65-F5344CB8AC3E}">
        <p14:creationId xmlns:p14="http://schemas.microsoft.com/office/powerpoint/2010/main" val="2644442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9501DBC-6234-B20D-F4C2-98F177A802BE}"/>
              </a:ext>
            </a:extLst>
          </p:cNvPr>
          <p:cNvSpPr txBox="1"/>
          <p:nvPr/>
        </p:nvSpPr>
        <p:spPr>
          <a:xfrm>
            <a:off x="790755" y="2197893"/>
            <a:ext cx="10610490" cy="2462213"/>
          </a:xfrm>
          <a:prstGeom prst="rect">
            <a:avLst/>
          </a:prstGeom>
          <a:noFill/>
        </p:spPr>
        <p:txBody>
          <a:bodyPr wrap="square" rtlCol="0">
            <a:spAutoFit/>
          </a:bodyPr>
          <a:lstStyle/>
          <a:p>
            <a:r>
              <a:rPr lang="tr-TR" sz="1400" dirty="0"/>
              <a:t>-Hesap tarihinde 61 yaşında olan ve tam hayat yaklaşımına göre TRH 2010 Kadın </a:t>
            </a:r>
            <a:r>
              <a:rPr lang="tr-TR" sz="1400" dirty="0" err="1"/>
              <a:t>Tablosu'nun</a:t>
            </a:r>
            <a:r>
              <a:rPr lang="tr-TR" sz="1400" dirty="0"/>
              <a:t> son yaşı olan 100 yaşına kadar yasama ihtimali bulunan (hesap tarihi itibarıyla ihtiyaç süresinin üst limiti 100-61 = 39 yıl olan) annesi Meryem Kılıç’ın hesap tarihi itibarıyla destek süresi 37 yıl ile sınırlıdır.</a:t>
            </a:r>
          </a:p>
          <a:p>
            <a:endParaRPr lang="tr-TR" sz="1400" dirty="0"/>
          </a:p>
          <a:p>
            <a:r>
              <a:rPr lang="tr-TR" sz="1400" dirty="0"/>
              <a:t>-Hesap tarihinde 65 yaşında olan ve tam hayat yaklaşımına göre TRH 2010 Erkek </a:t>
            </a:r>
            <a:r>
              <a:rPr lang="tr-TR" sz="1400" dirty="0" err="1"/>
              <a:t>Tablosu'nun</a:t>
            </a:r>
            <a:r>
              <a:rPr lang="tr-TR" sz="1400" dirty="0"/>
              <a:t> son yaşı olan 100 yaşına kadar yaşama ihtimali bulunan babası Hüseyin Kılıç’ın hesap tarihi itibarıyla 1100-65=35-65=35 yıl ihtiyaç süresi bulunmaktadır.</a:t>
            </a:r>
          </a:p>
          <a:p>
            <a:endParaRPr lang="tr-TR" sz="1400" dirty="0"/>
          </a:p>
          <a:p>
            <a:r>
              <a:rPr lang="tr-TR" sz="1400" dirty="0"/>
              <a:t>Bu tabloya göre hesap tarihinde destek süresi 37 yıl ile sınırlı olduğundan; </a:t>
            </a:r>
          </a:p>
          <a:p>
            <a:r>
              <a:rPr lang="tr-TR" sz="1400" dirty="0"/>
              <a:t>Davacıların hesap tarihi itibarıyla tazminat süreleri Hatice Kılıç için 37 yıl , Duygu Kılıç için 17 yıl , Meryem Kılıç için 37 yıl ve Hüseyin Kılıç için 35 yıl olarak belirlenmiştir.</a:t>
            </a:r>
          </a:p>
        </p:txBody>
      </p:sp>
    </p:spTree>
    <p:extLst>
      <p:ext uri="{BB962C8B-B14F-4D97-AF65-F5344CB8AC3E}">
        <p14:creationId xmlns:p14="http://schemas.microsoft.com/office/powerpoint/2010/main" val="4269711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CA5C570-26C6-BC61-9DEC-95247946DE34}"/>
              </a:ext>
            </a:extLst>
          </p:cNvPr>
          <p:cNvSpPr txBox="1"/>
          <p:nvPr/>
        </p:nvSpPr>
        <p:spPr>
          <a:xfrm>
            <a:off x="344549" y="2077444"/>
            <a:ext cx="10567359" cy="4462760"/>
          </a:xfrm>
          <a:prstGeom prst="rect">
            <a:avLst/>
          </a:prstGeom>
          <a:noFill/>
        </p:spPr>
        <p:txBody>
          <a:bodyPr wrap="square" rtlCol="0">
            <a:spAutoFit/>
          </a:bodyPr>
          <a:lstStyle/>
          <a:p>
            <a:endParaRPr lang="tr-TR" dirty="0"/>
          </a:p>
          <a:p>
            <a:r>
              <a:rPr lang="tr-TR" sz="1400" dirty="0" err="1"/>
              <a:t>Tablo’ya</a:t>
            </a:r>
            <a:r>
              <a:rPr lang="tr-TR" sz="1400" dirty="0"/>
              <a:t> göre</a:t>
            </a:r>
          </a:p>
          <a:p>
            <a:endParaRPr lang="tr-TR" sz="1400" dirty="0"/>
          </a:p>
          <a:p>
            <a:r>
              <a:rPr lang="tr-TR" sz="1400" dirty="0"/>
              <a:t>-Ölüm tarihinde 36 yasında olan müteveffa Cafer Kılıç'ın yaşasaydı ölüm tarihi itibarıyla beklenen yasam süresinin 39 yıl olması nedeniyle, tazminat hesaplamasinin75 yasında sona ereceği,</a:t>
            </a:r>
          </a:p>
          <a:p>
            <a:endParaRPr lang="tr-TR" sz="1400" dirty="0"/>
          </a:p>
          <a:p>
            <a:r>
              <a:rPr lang="tr-TR" sz="1400" dirty="0"/>
              <a:t>-Ölüm tarihi ile hesap tarihi arasındaki işlemiş dönem süresinin 1,490411yil (06.07.2018-31.12.2019 arası 1 yıl,179 gün                = 1+179/365 yıl=1,490411 yıl)olduğu,</a:t>
            </a:r>
          </a:p>
          <a:p>
            <a:endParaRPr lang="tr-TR" sz="1400" dirty="0"/>
          </a:p>
          <a:p>
            <a:r>
              <a:rPr lang="tr-TR" sz="1400" dirty="0"/>
              <a:t>-Hesap tarihinden tazminat sürelerinin bitimine kadar geçen 37 yıllık sürenin işleyecek dönem olduğu,</a:t>
            </a:r>
          </a:p>
          <a:p>
            <a:endParaRPr lang="tr-TR" sz="1400" dirty="0"/>
          </a:p>
          <a:p>
            <a:r>
              <a:rPr lang="tr-TR" sz="1400" dirty="0"/>
              <a:t>-İşleyecek dönemin ilk 17 yılından sonra davacı Duygu Kılıç’ın ve takip eden 18 yıldan(5 yılı aktif döneme ve 13 yılı pasif döneme ait olmak üzere toplam 18 yıldan) sonra davacı Hüseyin Kılıç'ın destek kapsamından çıktığı,</a:t>
            </a:r>
          </a:p>
          <a:p>
            <a:endParaRPr lang="tr-TR" sz="1400" dirty="0"/>
          </a:p>
          <a:p>
            <a:r>
              <a:rPr lang="tr-TR" sz="1400" dirty="0"/>
              <a:t>-Çocuk ve babanın destek kapsamından çıkmalarının ardından gecen 2 yıldan sonra davacı Meryem Kılıç’ın ve davacı Hatice Kılıç'ın destek kapsamından çıktığı,</a:t>
            </a:r>
          </a:p>
          <a:p>
            <a:endParaRPr lang="tr-TR" sz="1400" dirty="0"/>
          </a:p>
          <a:p>
            <a:r>
              <a:rPr lang="tr-TR" sz="1400" dirty="0"/>
              <a:t>-Hesap tarihinden itibaren emeklilik yaşına (60) kadar geçen sürenin 22 yıl olduğu,</a:t>
            </a:r>
          </a:p>
          <a:p>
            <a:endParaRPr lang="tr-TR" sz="1400" dirty="0"/>
          </a:p>
          <a:p>
            <a:r>
              <a:rPr lang="tr-TR" sz="1400" dirty="0"/>
              <a:t>-Emeklilik yaşından itibaren kalan tazminat süresinin 15 yıl olduğu belirlenmiştir.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49" y="104215"/>
            <a:ext cx="8315357" cy="2219778"/>
          </a:xfrm>
          <a:prstGeom prst="rect">
            <a:avLst/>
          </a:prstGeom>
        </p:spPr>
      </p:pic>
    </p:spTree>
    <p:extLst>
      <p:ext uri="{BB962C8B-B14F-4D97-AF65-F5344CB8AC3E}">
        <p14:creationId xmlns:p14="http://schemas.microsoft.com/office/powerpoint/2010/main" val="2254596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B712A70-09F5-9A08-9A22-636336576BD6}"/>
              </a:ext>
            </a:extLst>
          </p:cNvPr>
          <p:cNvSpPr txBox="1"/>
          <p:nvPr/>
        </p:nvSpPr>
        <p:spPr>
          <a:xfrm>
            <a:off x="715992" y="690113"/>
            <a:ext cx="10420710" cy="4031873"/>
          </a:xfrm>
          <a:prstGeom prst="rect">
            <a:avLst/>
          </a:prstGeom>
          <a:noFill/>
        </p:spPr>
        <p:txBody>
          <a:bodyPr wrap="square" rtlCol="0">
            <a:spAutoFit/>
          </a:bodyPr>
          <a:lstStyle/>
          <a:p>
            <a:r>
              <a:rPr lang="tr-TR" dirty="0"/>
              <a:t>Destek Pay Oranları</a:t>
            </a:r>
          </a:p>
          <a:p>
            <a:endParaRPr lang="tr-TR" dirty="0"/>
          </a:p>
          <a:p>
            <a:endParaRPr lang="tr-TR" dirty="0"/>
          </a:p>
          <a:p>
            <a:endParaRPr lang="tr-TR" dirty="0"/>
          </a:p>
          <a:p>
            <a:endParaRPr lang="tr-TR" dirty="0"/>
          </a:p>
          <a:p>
            <a:endParaRPr lang="tr-TR" dirty="0"/>
          </a:p>
          <a:p>
            <a:endParaRPr lang="tr-TR" dirty="0"/>
          </a:p>
          <a:p>
            <a:endParaRPr lang="tr-TR" dirty="0"/>
          </a:p>
          <a:p>
            <a:endParaRPr lang="tr-TR" sz="1400" dirty="0"/>
          </a:p>
          <a:p>
            <a:endParaRPr lang="tr-TR" sz="1400" dirty="0"/>
          </a:p>
          <a:p>
            <a:endParaRPr lang="tr-TR" sz="1400" dirty="0"/>
          </a:p>
          <a:p>
            <a:endParaRPr lang="tr-TR" sz="1400" dirty="0"/>
          </a:p>
          <a:p>
            <a:r>
              <a:rPr lang="tr-TR" sz="1400" dirty="0"/>
              <a:t>Cafer Kılıç’ın desteğinden yoksun kalan davacılar için tazminat hesaplaması işlemiş ve işleyecek dönem olarak iki kısımda incelenmiştir.</a:t>
            </a:r>
          </a:p>
          <a:p>
            <a:endParaRPr lang="tr-TR" sz="1400" dirty="0"/>
          </a:p>
          <a:p>
            <a:endParaRPr lang="tr-TR" sz="1400"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992" y="1259821"/>
            <a:ext cx="8734425" cy="2428875"/>
          </a:xfrm>
          <a:prstGeom prst="rect">
            <a:avLst/>
          </a:prstGeom>
        </p:spPr>
      </p:pic>
    </p:spTree>
    <p:extLst>
      <p:ext uri="{BB962C8B-B14F-4D97-AF65-F5344CB8AC3E}">
        <p14:creationId xmlns:p14="http://schemas.microsoft.com/office/powerpoint/2010/main" val="960521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9EBA6C2-2B22-1A53-9272-AC5FC2B224FD}"/>
              </a:ext>
            </a:extLst>
          </p:cNvPr>
          <p:cNvSpPr txBox="1"/>
          <p:nvPr/>
        </p:nvSpPr>
        <p:spPr>
          <a:xfrm>
            <a:off x="877019" y="1890117"/>
            <a:ext cx="10437962" cy="3077766"/>
          </a:xfrm>
          <a:prstGeom prst="rect">
            <a:avLst/>
          </a:prstGeom>
          <a:noFill/>
        </p:spPr>
        <p:txBody>
          <a:bodyPr wrap="square" rtlCol="0">
            <a:spAutoFit/>
          </a:bodyPr>
          <a:lstStyle/>
          <a:p>
            <a:r>
              <a:rPr lang="sv-SE" dirty="0"/>
              <a:t>B.</a:t>
            </a:r>
            <a:r>
              <a:rPr lang="tr-TR" dirty="0"/>
              <a:t>İş</a:t>
            </a:r>
            <a:r>
              <a:rPr lang="sv-SE" dirty="0"/>
              <a:t>lemi</a:t>
            </a:r>
            <a:r>
              <a:rPr lang="tr-TR" dirty="0"/>
              <a:t>ş </a:t>
            </a:r>
            <a:r>
              <a:rPr lang="sv-SE" dirty="0"/>
              <a:t>Dönem DYKT Hesab</a:t>
            </a:r>
            <a:r>
              <a:rPr lang="tr-TR" dirty="0"/>
              <a:t>ı</a:t>
            </a:r>
            <a:r>
              <a:rPr lang="sv-SE" dirty="0"/>
              <a:t> (06.07.2018</a:t>
            </a:r>
            <a:r>
              <a:rPr lang="tr-TR" dirty="0"/>
              <a:t> </a:t>
            </a:r>
            <a:r>
              <a:rPr lang="sv-SE" dirty="0"/>
              <a:t>-</a:t>
            </a:r>
            <a:r>
              <a:rPr lang="tr-TR" dirty="0"/>
              <a:t> </a:t>
            </a:r>
            <a:r>
              <a:rPr lang="sv-SE" dirty="0"/>
              <a:t>31.12.2019)</a:t>
            </a:r>
            <a:endParaRPr lang="tr-TR" dirty="0"/>
          </a:p>
          <a:p>
            <a:endParaRPr lang="tr-TR" dirty="0"/>
          </a:p>
          <a:p>
            <a:endParaRPr lang="tr-TR" dirty="0"/>
          </a:p>
          <a:p>
            <a:r>
              <a:rPr lang="tr-TR" sz="1400" dirty="0"/>
              <a:t>	Cafer Kılıç'ın işlemiş dönemdeki geliri belirlenmiş ve destekten yoksun kalanlar arasında paylaştırılmıştır .İşlemiş dönemde 06.07.2018 ölüm tarihinden 31.12.2019 tarihine kadar geçen sürede (17 ay, 25 günlük süre </a:t>
            </a:r>
          </a:p>
          <a:p>
            <a:r>
              <a:rPr lang="tr-TR" sz="1400" dirty="0"/>
              <a:t>17 + 25/30 ay =17,833333 ay)hesap tarihinde yürürlükteki net asgari ücret olan 2.103, 97 TL ve evli, eşi çalışmayan, bir çocuklu AGİ tutarı olan 297,98 TL kullanılmıştır. </a:t>
            </a:r>
          </a:p>
          <a:p>
            <a:endParaRPr lang="tr-TR" sz="1400" dirty="0"/>
          </a:p>
          <a:p>
            <a:r>
              <a:rPr lang="tr-TR" sz="1400" dirty="0"/>
              <a:t>	Cafer Kılıç'ın işlemiş dönem güncel geliri aşağıdaki şekilde hesaplanmıştır:</a:t>
            </a:r>
          </a:p>
          <a:p>
            <a:endParaRPr lang="tr-TR" sz="1400" dirty="0"/>
          </a:p>
          <a:p>
            <a:r>
              <a:rPr lang="tr-TR" sz="1400" dirty="0"/>
              <a:t>                          Net Gelir=(2.103.97 + 297,98 )x 17,833333 ay</a:t>
            </a:r>
          </a:p>
          <a:p>
            <a:r>
              <a:rPr lang="tr-TR" sz="1400" dirty="0"/>
              <a:t> </a:t>
            </a:r>
          </a:p>
          <a:p>
            <a:r>
              <a:rPr lang="tr-TR" sz="1400" dirty="0"/>
              <a:t>                                         =2.401,95 x 17.83333 ay = 42.834,78</a:t>
            </a:r>
          </a:p>
        </p:txBody>
      </p:sp>
    </p:spTree>
    <p:extLst>
      <p:ext uri="{BB962C8B-B14F-4D97-AF65-F5344CB8AC3E}">
        <p14:creationId xmlns:p14="http://schemas.microsoft.com/office/powerpoint/2010/main" val="491933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6C9460C-BA03-6D89-34DB-37A0165F07E5}"/>
              </a:ext>
            </a:extLst>
          </p:cNvPr>
          <p:cNvSpPr txBox="1"/>
          <p:nvPr/>
        </p:nvSpPr>
        <p:spPr>
          <a:xfrm>
            <a:off x="661358" y="1274564"/>
            <a:ext cx="10869283" cy="4308872"/>
          </a:xfrm>
          <a:prstGeom prst="rect">
            <a:avLst/>
          </a:prstGeom>
          <a:noFill/>
        </p:spPr>
        <p:txBody>
          <a:bodyPr wrap="square" rtlCol="0">
            <a:spAutoFit/>
          </a:bodyPr>
          <a:lstStyle/>
          <a:p>
            <a:r>
              <a:rPr lang="tr-TR" dirty="0" err="1"/>
              <a:t>İşlemis</a:t>
            </a:r>
            <a:r>
              <a:rPr lang="tr-TR" dirty="0"/>
              <a:t> dönem DYKT hesabı:</a:t>
            </a:r>
          </a:p>
          <a:p>
            <a:endParaRPr lang="tr-TR" dirty="0"/>
          </a:p>
          <a:p>
            <a:r>
              <a:rPr lang="tr-TR" sz="1400" dirty="0"/>
              <a:t>-Hatice Kılıç için işlemiş dönem kusur indirimsiz DYKT:</a:t>
            </a:r>
          </a:p>
          <a:p>
            <a:r>
              <a:rPr lang="tr-TR" sz="1400" dirty="0"/>
              <a:t>              </a:t>
            </a:r>
          </a:p>
          <a:p>
            <a:r>
              <a:rPr lang="tr-TR" sz="1400" dirty="0"/>
              <a:t>                        =42.834,78 x 2/7 = 12.238,51 TL</a:t>
            </a:r>
          </a:p>
          <a:p>
            <a:endParaRPr lang="tr-TR" sz="1400" dirty="0"/>
          </a:p>
          <a:p>
            <a:r>
              <a:rPr lang="tr-TR" sz="1400" dirty="0"/>
              <a:t>-Duygu Kılıç için işlemiş dönem kusur indirimsiz DYKT:</a:t>
            </a:r>
          </a:p>
          <a:p>
            <a:endParaRPr lang="tr-TR" sz="1400" dirty="0"/>
          </a:p>
          <a:p>
            <a:r>
              <a:rPr lang="tr-TR" sz="1400" dirty="0"/>
              <a:t>                         =42.834,78 x 1/7 = 6.119,25 TL</a:t>
            </a:r>
          </a:p>
          <a:p>
            <a:endParaRPr lang="tr-TR" sz="1400" dirty="0"/>
          </a:p>
          <a:p>
            <a:r>
              <a:rPr lang="tr-TR" sz="1400" dirty="0"/>
              <a:t>-Meryem Kılıç için işlemiş dönem kusur indirimsiz DYKT:</a:t>
            </a:r>
          </a:p>
          <a:p>
            <a:endParaRPr lang="tr-TR" sz="1400" dirty="0"/>
          </a:p>
          <a:p>
            <a:r>
              <a:rPr lang="tr-TR" sz="1400" dirty="0"/>
              <a:t>                          =42.834,78x1/7=6.19,25 TL</a:t>
            </a:r>
          </a:p>
          <a:p>
            <a:endParaRPr lang="tr-TR" sz="1400" dirty="0"/>
          </a:p>
          <a:p>
            <a:pPr marL="285750" indent="-285750">
              <a:buFontTx/>
              <a:buChar char="-"/>
            </a:pPr>
            <a:r>
              <a:rPr lang="tr-TR" sz="1400" dirty="0"/>
              <a:t>Hüseyin Kılıç için işlemiş dönem kusur indirimsiz DYKT:</a:t>
            </a:r>
          </a:p>
          <a:p>
            <a:pPr marL="285750" indent="-285750">
              <a:buFontTx/>
              <a:buChar char="-"/>
            </a:pPr>
            <a:endParaRPr lang="tr-TR" sz="1400" dirty="0"/>
          </a:p>
          <a:p>
            <a:r>
              <a:rPr lang="tr-TR" sz="1400" dirty="0"/>
              <a:t>                           = 42.834,78x1/7=6.19,25 TL</a:t>
            </a:r>
          </a:p>
          <a:p>
            <a:endParaRPr lang="tr-TR" sz="1400" dirty="0"/>
          </a:p>
          <a:p>
            <a:endParaRPr lang="tr-TR" sz="1400" dirty="0"/>
          </a:p>
        </p:txBody>
      </p:sp>
    </p:spTree>
    <p:extLst>
      <p:ext uri="{BB962C8B-B14F-4D97-AF65-F5344CB8AC3E}">
        <p14:creationId xmlns:p14="http://schemas.microsoft.com/office/powerpoint/2010/main" val="3788223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1E403D9-88BE-ED7F-8ED4-DB3B22D1A747}"/>
              </a:ext>
            </a:extLst>
          </p:cNvPr>
          <p:cNvSpPr txBox="1"/>
          <p:nvPr/>
        </p:nvSpPr>
        <p:spPr>
          <a:xfrm>
            <a:off x="845389" y="603849"/>
            <a:ext cx="10498347" cy="4462760"/>
          </a:xfrm>
          <a:prstGeom prst="rect">
            <a:avLst/>
          </a:prstGeom>
          <a:noFill/>
        </p:spPr>
        <p:txBody>
          <a:bodyPr wrap="square" rtlCol="0">
            <a:spAutoFit/>
          </a:bodyPr>
          <a:lstStyle/>
          <a:p>
            <a:r>
              <a:rPr lang="tr-TR" dirty="0"/>
              <a:t>C . İşleyecek Dönem DYKT Hesabı (01.01.2020 tarihinden itibaren)</a:t>
            </a:r>
          </a:p>
          <a:p>
            <a:endParaRPr lang="tr-TR" dirty="0"/>
          </a:p>
          <a:p>
            <a:r>
              <a:rPr lang="tr-TR" dirty="0"/>
              <a:t>	 </a:t>
            </a:r>
            <a:r>
              <a:rPr lang="tr-TR" sz="1200" dirty="0"/>
              <a:t>Cafer Kılıç’ın işleyecek dönemdeki geliri destek sürelerine göre destekten yoksun kalanlar arasında paylaştırılmıştır . İşleyecek dönem, hesap tarihindeki net gelir kullanılarak aktif ve pasif dönem olmak üzere iki kısımda incelenmiştir.</a:t>
            </a:r>
          </a:p>
          <a:p>
            <a:endParaRPr lang="tr-TR" sz="1200" dirty="0"/>
          </a:p>
          <a:p>
            <a:r>
              <a:rPr lang="tr-TR" sz="1200" dirty="0"/>
              <a:t>	Cafer Kılıç'ın işleyecek dönem geliri aşağıdaki şekilde hesaplanır:</a:t>
            </a:r>
          </a:p>
          <a:p>
            <a:endParaRPr lang="tr-TR" sz="1200" dirty="0"/>
          </a:p>
          <a:p>
            <a:r>
              <a:rPr lang="tr-TR" sz="1400" dirty="0"/>
              <a:t>Aktif dönem: Müteveffanın kızı Duygu Kılıç’ın destek kapsamında olduğu ilk 17yillik süre(i.) ve destek kapsamından çıktıktan sonraki 5 yıllık süre (ii.) olarak iki kısımda ele alınmıştır:  </a:t>
            </a:r>
          </a:p>
          <a:p>
            <a:endParaRPr lang="tr-TR" sz="1400" dirty="0"/>
          </a:p>
          <a:p>
            <a:pPr marL="400050" indent="-400050">
              <a:buAutoNum type="romanLcPeriod"/>
            </a:pPr>
            <a:r>
              <a:rPr lang="tr-TR" sz="1400" dirty="0"/>
              <a:t>Aktif dönem aylık net geliri için hesap tarihinde yürürlükteki evli, eşi çalışmayan , bir çocuklu AGİ ’ </a:t>
            </a:r>
            <a:r>
              <a:rPr lang="tr-TR" sz="1400" dirty="0" err="1"/>
              <a:t>li</a:t>
            </a:r>
            <a:r>
              <a:rPr lang="tr-TR" sz="1400" dirty="0"/>
              <a:t> net asgari ücret olan 2.103,97+297,98=2.401,95 TL kullanılmıştır.</a:t>
            </a:r>
          </a:p>
          <a:p>
            <a:pPr marL="400050" indent="-400050">
              <a:buAutoNum type="romanLcPeriod"/>
            </a:pPr>
            <a:endParaRPr lang="tr-TR" sz="1400" dirty="0"/>
          </a:p>
          <a:p>
            <a:pPr marL="400050" indent="-400050">
              <a:buAutoNum type="romanLcPeriod"/>
            </a:pPr>
            <a:r>
              <a:rPr lang="tr-TR" sz="1400" dirty="0"/>
              <a:t> Aktif dönem aylık net geliri için hesap tarihinde yürürlükteki evli, eşi çalışmayan , çocuksuz durum için AGİ ‘ </a:t>
            </a:r>
            <a:r>
              <a:rPr lang="tr-TR" sz="1400" dirty="0" err="1"/>
              <a:t>li</a:t>
            </a:r>
            <a:r>
              <a:rPr lang="tr-TR" sz="1400" dirty="0"/>
              <a:t> net asgari ücret olan 2.103,97+264,87=2.368,84TL kullanılmıştır.</a:t>
            </a:r>
          </a:p>
          <a:p>
            <a:pPr marL="400050" indent="-400050">
              <a:buAutoNum type="romanLcPeriod"/>
            </a:pPr>
            <a:endParaRPr lang="tr-TR" sz="1400" dirty="0"/>
          </a:p>
          <a:p>
            <a:r>
              <a:rPr lang="tr-TR" sz="1400" dirty="0"/>
              <a:t>Pasif dönem : Pasif dönem aylık net geliri için hesap tarihinde yürürlükteki AGİ’siz net asgari ücret tutarı olan 2.103,97 TL kullanılmıştır.</a:t>
            </a:r>
          </a:p>
          <a:p>
            <a:pPr marL="400050" indent="-400050">
              <a:buAutoNum type="romanLcPeriod"/>
            </a:pPr>
            <a:endParaRPr lang="tr-TR" sz="1400" dirty="0"/>
          </a:p>
          <a:p>
            <a:endParaRPr lang="tr-TR" sz="1400" dirty="0"/>
          </a:p>
        </p:txBody>
      </p:sp>
    </p:spTree>
    <p:extLst>
      <p:ext uri="{BB962C8B-B14F-4D97-AF65-F5344CB8AC3E}">
        <p14:creationId xmlns:p14="http://schemas.microsoft.com/office/powerpoint/2010/main" val="488574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83940" cy="2339788"/>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339789"/>
            <a:ext cx="5983941" cy="4518212"/>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40" y="0"/>
            <a:ext cx="6208059" cy="6858000"/>
          </a:xfrm>
          <a:prstGeom prst="rect">
            <a:avLst/>
          </a:prstGeom>
        </p:spPr>
      </p:pic>
    </p:spTree>
    <p:extLst>
      <p:ext uri="{BB962C8B-B14F-4D97-AF65-F5344CB8AC3E}">
        <p14:creationId xmlns:p14="http://schemas.microsoft.com/office/powerpoint/2010/main" val="2146093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339250E-E8CE-3542-481E-6E817CB943DB}"/>
              </a:ext>
            </a:extLst>
          </p:cNvPr>
          <p:cNvSpPr txBox="1"/>
          <p:nvPr/>
        </p:nvSpPr>
        <p:spPr>
          <a:xfrm>
            <a:off x="603849" y="569343"/>
            <a:ext cx="10852030" cy="5601533"/>
          </a:xfrm>
          <a:prstGeom prst="rect">
            <a:avLst/>
          </a:prstGeom>
          <a:noFill/>
        </p:spPr>
        <p:txBody>
          <a:bodyPr wrap="square" rtlCol="0">
            <a:spAutoFit/>
          </a:bodyPr>
          <a:lstStyle/>
          <a:p>
            <a:r>
              <a:rPr lang="tr-TR" dirty="0"/>
              <a:t>D . ZARARDAN İNDİRİM SEBEPLERİ</a:t>
            </a:r>
          </a:p>
          <a:p>
            <a:endParaRPr lang="tr-TR" dirty="0"/>
          </a:p>
          <a:p>
            <a:r>
              <a:rPr lang="tr-TR" sz="1400" u="sng" dirty="0"/>
              <a:t>Evlilik Tenzili:</a:t>
            </a:r>
          </a:p>
          <a:p>
            <a:endParaRPr lang="tr-TR" sz="1400" dirty="0"/>
          </a:p>
          <a:p>
            <a:r>
              <a:rPr lang="tr-TR" sz="1400" dirty="0"/>
              <a:t>	Hesap tarihinde 32 yaşında olan Hatice Kılıç'ın yeniden evlenme olasılığı AYİM tablosuna göre %17'dir. Ayrıca , hesap tarihinde 18 yaşından küçük 1 çocuk olduğu için bu olasılıktan %5 indirim yapılmaktadır. Yargı uygulamasına göre; 18 yaşından küçük her bir çocuk için puan olarak indirim yapıldiğinda,0,17-0,05=0,12 olacağından bu olasılığın işleyecek dönem tazminatı  ile çarpılması ile evlilik tenzili hesaplanmaktadır.</a:t>
            </a:r>
          </a:p>
          <a:p>
            <a:endParaRPr lang="tr-TR" sz="1400" dirty="0"/>
          </a:p>
          <a:p>
            <a:r>
              <a:rPr lang="tr-TR" sz="1400" dirty="0"/>
              <a:t>                                Evlilik Tenzili = 225.805,01 x 0,12 = 27.096,60</a:t>
            </a:r>
          </a:p>
          <a:p>
            <a:endParaRPr lang="tr-TR" sz="1400" dirty="0"/>
          </a:p>
          <a:p>
            <a:r>
              <a:rPr lang="tr-TR" sz="1400" u="sng" dirty="0"/>
              <a:t>Kusur İndirimi:</a:t>
            </a:r>
          </a:p>
          <a:p>
            <a:endParaRPr lang="tr-TR" sz="1400" dirty="0"/>
          </a:p>
          <a:p>
            <a:r>
              <a:rPr lang="tr-TR" sz="1400" dirty="0"/>
              <a:t>	Dava dosyasındaki bilgilerden, müteveffanın olayda %40 oranında ve davalı tarafın %60 oranında kusurlu olduğu anlaşılmıştır. Başka bir davalı bulunmadığı için hesaplanan destekten yoksun kalma tazminatına %40 kusur indirimi yansıtılmıştır .</a:t>
            </a:r>
          </a:p>
          <a:p>
            <a:endParaRPr lang="tr-TR" sz="1400" u="sng" dirty="0"/>
          </a:p>
          <a:p>
            <a:r>
              <a:rPr lang="tr-TR" sz="1400" u="sng" dirty="0"/>
              <a:t>SGK Gelirlerinin İndirimi:</a:t>
            </a:r>
          </a:p>
          <a:p>
            <a:endParaRPr lang="tr-TR" sz="1400" dirty="0"/>
          </a:p>
          <a:p>
            <a:r>
              <a:rPr lang="tr-TR" sz="1400" dirty="0"/>
              <a:t>	İş kazası sonucu hayatını kaybeden müteveffanın desteğinden yoksun kalan davacılara SGK tarafından bağlanan gelirlerin ilk pesin sermaye değerleri Hatice Kılıç için 50.000,00 TL , Duygu Kılıç için 23.000,00 TL, Meryem Kılıç için 12.000,00TLve Hüseyin Kılıç için 9.000,00 TL tutarındadır.</a:t>
            </a:r>
          </a:p>
          <a:p>
            <a:endParaRPr lang="tr-TR" sz="1400" dirty="0"/>
          </a:p>
          <a:p>
            <a:r>
              <a:rPr lang="tr-TR" sz="1400" dirty="0"/>
              <a:t>                               SGK Rücu Miktarı = İlk Peşin Sermaye Değeri x Davalı Kusur Oranı</a:t>
            </a:r>
          </a:p>
          <a:p>
            <a:endParaRPr lang="tr-TR" sz="1400" dirty="0"/>
          </a:p>
        </p:txBody>
      </p:sp>
    </p:spTree>
    <p:extLst>
      <p:ext uri="{BB962C8B-B14F-4D97-AF65-F5344CB8AC3E}">
        <p14:creationId xmlns:p14="http://schemas.microsoft.com/office/powerpoint/2010/main" val="1262070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2905643-5916-D93C-05EB-CA99CDABE6C2}"/>
              </a:ext>
            </a:extLst>
          </p:cNvPr>
          <p:cNvSpPr txBox="1"/>
          <p:nvPr/>
        </p:nvSpPr>
        <p:spPr>
          <a:xfrm>
            <a:off x="622539" y="431321"/>
            <a:ext cx="10946921" cy="6247864"/>
          </a:xfrm>
          <a:prstGeom prst="rect">
            <a:avLst/>
          </a:prstGeom>
          <a:noFill/>
        </p:spPr>
        <p:txBody>
          <a:bodyPr wrap="square" rtlCol="0">
            <a:spAutoFit/>
          </a:bodyPr>
          <a:lstStyle/>
          <a:p>
            <a:r>
              <a:rPr lang="tr-TR" dirty="0"/>
              <a:t>Hesap Tarihi İtibarıyla Kusur İndirimli Toplam DYKT Hesabi:</a:t>
            </a:r>
          </a:p>
          <a:p>
            <a:endParaRPr lang="tr-TR" dirty="0"/>
          </a:p>
          <a:p>
            <a:r>
              <a:rPr lang="tr-TR" sz="1400" dirty="0"/>
              <a:t>-Hatice Kılıç için hesap tarihi itibarıyla kusur indirimli toplam DYKT:</a:t>
            </a:r>
          </a:p>
          <a:p>
            <a:endParaRPr lang="tr-TR" sz="1400" dirty="0"/>
          </a:p>
          <a:p>
            <a:r>
              <a:rPr lang="tr-TR" sz="1400" dirty="0"/>
              <a:t>                       =(12.238,51 + 225.805,01 - 27.096,60 ) x 0,60 = 210.946,92 x 0,60</a:t>
            </a:r>
          </a:p>
          <a:p>
            <a:endParaRPr lang="tr-TR" sz="1400" dirty="0"/>
          </a:p>
          <a:p>
            <a:r>
              <a:rPr lang="tr-TR" sz="1400" dirty="0"/>
              <a:t>                       =126.568,15 TL</a:t>
            </a:r>
          </a:p>
          <a:p>
            <a:endParaRPr lang="tr-TR" sz="1400" dirty="0"/>
          </a:p>
          <a:p>
            <a:r>
              <a:rPr lang="tr-TR" sz="1400" dirty="0"/>
              <a:t>-Duygu Kılıç için hesap tarihi itibarıyla kusur indirimli toplam DYKT:</a:t>
            </a:r>
          </a:p>
          <a:p>
            <a:endParaRPr lang="tr-TR" sz="1400" dirty="0"/>
          </a:p>
          <a:p>
            <a:r>
              <a:rPr lang="tr-TR" sz="1400" dirty="0"/>
              <a:t>                        =(6.119,25 + 60.866,65) x 0,60 = 66.985,90 x 0,60</a:t>
            </a:r>
          </a:p>
          <a:p>
            <a:endParaRPr lang="tr-TR" sz="1400" dirty="0"/>
          </a:p>
          <a:p>
            <a:r>
              <a:rPr lang="tr-TR" sz="1400" dirty="0"/>
              <a:t>                        =40.191,54 TL</a:t>
            </a:r>
          </a:p>
          <a:p>
            <a:endParaRPr lang="tr-TR" sz="1400" dirty="0"/>
          </a:p>
          <a:p>
            <a:r>
              <a:rPr lang="tr-TR" sz="1400" dirty="0"/>
              <a:t>-Meryem Kılıç için hesap tarihi itibarıyla kusur indirimli toplam DYKT:</a:t>
            </a:r>
          </a:p>
          <a:p>
            <a:endParaRPr lang="tr-TR" sz="1400" dirty="0"/>
          </a:p>
          <a:p>
            <a:r>
              <a:rPr lang="tr-TR" sz="1400" dirty="0"/>
              <a:t>                        =(6.119,25 + 70.732,64) x 0,60 = 76.851,89 x 0,60</a:t>
            </a:r>
          </a:p>
          <a:p>
            <a:endParaRPr lang="tr-TR" sz="1400" dirty="0"/>
          </a:p>
          <a:p>
            <a:r>
              <a:rPr lang="tr-TR" sz="1400" dirty="0"/>
              <a:t>                        = 46.111,13 TL</a:t>
            </a:r>
          </a:p>
          <a:p>
            <a:r>
              <a:rPr lang="tr-TR" sz="1400" dirty="0"/>
              <a:t> </a:t>
            </a:r>
          </a:p>
          <a:p>
            <a:r>
              <a:rPr lang="tr-TR" sz="1400" dirty="0"/>
              <a:t>-Hüseyin Kılıç için hesap tarihi itibarıyla kusur indirimli toplam DYKT:</a:t>
            </a:r>
          </a:p>
          <a:p>
            <a:endParaRPr lang="tr-TR" sz="1400" dirty="0"/>
          </a:p>
          <a:p>
            <a:r>
              <a:rPr lang="tr-TR" sz="1400" dirty="0"/>
              <a:t>                        =(6.119,25 + 52.225,66) x 0,60 = 58.344,91 x 0,60</a:t>
            </a:r>
          </a:p>
          <a:p>
            <a:endParaRPr lang="tr-TR" sz="1400" dirty="0"/>
          </a:p>
          <a:p>
            <a:r>
              <a:rPr lang="tr-TR" sz="1400" dirty="0"/>
              <a:t>                        = 35.006,95 TL</a:t>
            </a:r>
          </a:p>
          <a:p>
            <a:endParaRPr lang="tr-TR" sz="1400" dirty="0"/>
          </a:p>
          <a:p>
            <a:endParaRPr lang="tr-TR" sz="1400" dirty="0"/>
          </a:p>
          <a:p>
            <a:r>
              <a:rPr lang="tr-TR" sz="1400" dirty="0"/>
              <a:t> </a:t>
            </a:r>
          </a:p>
        </p:txBody>
      </p:sp>
    </p:spTree>
    <p:extLst>
      <p:ext uri="{BB962C8B-B14F-4D97-AF65-F5344CB8AC3E}">
        <p14:creationId xmlns:p14="http://schemas.microsoft.com/office/powerpoint/2010/main" val="3871203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9E2165CE-B27E-3C50-991A-B195D3531B37}"/>
              </a:ext>
            </a:extLst>
          </p:cNvPr>
          <p:cNvSpPr txBox="1"/>
          <p:nvPr/>
        </p:nvSpPr>
        <p:spPr>
          <a:xfrm>
            <a:off x="882316" y="2608810"/>
            <a:ext cx="10427368" cy="2023503"/>
          </a:xfrm>
          <a:prstGeom prst="rect">
            <a:avLst/>
          </a:prstGeom>
          <a:noFill/>
        </p:spPr>
        <p:txBody>
          <a:bodyPr wrap="square" rtlCol="0">
            <a:spAutoFit/>
          </a:bodyPr>
          <a:lstStyle/>
          <a:p>
            <a:pPr>
              <a:lnSpc>
                <a:spcPct val="107000"/>
              </a:lnSpc>
              <a:spcAft>
                <a:spcPts val="800"/>
              </a:spcAft>
            </a:pPr>
            <a:r>
              <a:rPr lang="tr-TR" sz="2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tazminatının belirlenmesi için gerekli unsurlar;</a:t>
            </a:r>
          </a:p>
          <a:p>
            <a:pPr>
              <a:lnSpc>
                <a:spcPct val="107000"/>
              </a:lnSpc>
              <a:spcAft>
                <a:spcPts val="800"/>
              </a:spcAft>
            </a:pPr>
            <a:r>
              <a:rPr lang="tr-TR" sz="20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 şartlarının gerçekleşmesi durumunda zarar veren, zarar görenin mal varlığında meydana gelen eksilmeyi gidermek zorundadır. Tazminat zarar miktarını aşmamalı ve zararın tamamını karşılamalıdır. Tazminatın hesaplanabilmesi için şu bilgilere ihtiyaç vardır.</a:t>
            </a:r>
          </a:p>
          <a:p>
            <a:endParaRPr lang="tr-TR" dirty="0"/>
          </a:p>
        </p:txBody>
      </p:sp>
    </p:spTree>
    <p:extLst>
      <p:ext uri="{BB962C8B-B14F-4D97-AF65-F5344CB8AC3E}">
        <p14:creationId xmlns:p14="http://schemas.microsoft.com/office/powerpoint/2010/main" val="3767979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4BD7E2D-64A7-2A2E-C8E9-81B35033C1B8}"/>
              </a:ext>
            </a:extLst>
          </p:cNvPr>
          <p:cNvSpPr txBox="1"/>
          <p:nvPr/>
        </p:nvSpPr>
        <p:spPr>
          <a:xfrm>
            <a:off x="698739" y="603849"/>
            <a:ext cx="10259683" cy="6740307"/>
          </a:xfrm>
          <a:prstGeom prst="rect">
            <a:avLst/>
          </a:prstGeom>
          <a:noFill/>
        </p:spPr>
        <p:txBody>
          <a:bodyPr wrap="square" rtlCol="0">
            <a:spAutoFit/>
          </a:bodyPr>
          <a:lstStyle/>
          <a:p>
            <a:r>
              <a:rPr lang="tr-TR" dirty="0"/>
              <a:t>Kaza Tarihi İtibarıyla Kusur İndirimli Toplam DYKT Hesabı:</a:t>
            </a:r>
          </a:p>
          <a:p>
            <a:endParaRPr lang="tr-TR" dirty="0"/>
          </a:p>
          <a:p>
            <a:endParaRPr lang="tr-TR" sz="1400" dirty="0"/>
          </a:p>
          <a:p>
            <a:r>
              <a:rPr lang="tr-TR" sz="1400" dirty="0"/>
              <a:t>-Hatice Kılıç için Kaza tarihi itibarıyla kusur indirimli toplam DYKT:</a:t>
            </a:r>
          </a:p>
          <a:p>
            <a:endParaRPr lang="tr-TR" sz="1400" dirty="0"/>
          </a:p>
          <a:p>
            <a:r>
              <a:rPr lang="tr-TR" sz="1400" dirty="0"/>
              <a:t>                                  =(210.946,92 x 1/(1 + (0,09 x 1,490411 yıl)) ) x 0.60 = 185.997,74 x 0.60</a:t>
            </a:r>
          </a:p>
          <a:p>
            <a:r>
              <a:rPr lang="tr-TR" sz="1400" dirty="0"/>
              <a:t> </a:t>
            </a:r>
          </a:p>
          <a:p>
            <a:r>
              <a:rPr lang="tr-TR" sz="1400" dirty="0"/>
              <a:t>                                  =111.598,64 TL</a:t>
            </a:r>
          </a:p>
          <a:p>
            <a:endParaRPr lang="tr-TR" sz="1400" dirty="0"/>
          </a:p>
          <a:p>
            <a:r>
              <a:rPr lang="tr-TR" sz="1400" dirty="0"/>
              <a:t>-Duygu Kılıç için Kaza tarihi itibarıyla kusur indirimli toplam DYKT:</a:t>
            </a:r>
          </a:p>
          <a:p>
            <a:endParaRPr lang="tr-TR" sz="1400" dirty="0"/>
          </a:p>
          <a:p>
            <a:r>
              <a:rPr lang="tr-TR" sz="1400" dirty="0"/>
              <a:t>                                  =(66.985,90 x 1/(1 + (0,09 x 1,490411 yıl)) ) x 0.60 = 59.063,33 x 0.60</a:t>
            </a:r>
          </a:p>
          <a:p>
            <a:r>
              <a:rPr lang="tr-TR" sz="1400" dirty="0"/>
              <a:t> </a:t>
            </a:r>
          </a:p>
          <a:p>
            <a:r>
              <a:rPr lang="tr-TR" sz="1400" dirty="0"/>
              <a:t>                                  =35.438,00 TL</a:t>
            </a:r>
          </a:p>
          <a:p>
            <a:endParaRPr lang="tr-TR" sz="1400" dirty="0"/>
          </a:p>
          <a:p>
            <a:r>
              <a:rPr lang="tr-TR" sz="1400" dirty="0"/>
              <a:t>-Meryem Kılıç için Kaza tarihi itibarıyla kusur indirimli toplam DYKT:</a:t>
            </a:r>
          </a:p>
          <a:p>
            <a:endParaRPr lang="tr-TR" sz="1400" dirty="0"/>
          </a:p>
          <a:p>
            <a:r>
              <a:rPr lang="tr-TR" sz="1400" dirty="0"/>
              <a:t>                                  =(76.851,89 1/(1 + (0,09 x 1,490411 yıl)) ) x 0.60 = 67.762,44 x 0.60</a:t>
            </a:r>
          </a:p>
          <a:p>
            <a:r>
              <a:rPr lang="tr-TR" sz="1400" dirty="0"/>
              <a:t> </a:t>
            </a:r>
          </a:p>
          <a:p>
            <a:r>
              <a:rPr lang="tr-TR" sz="1400" dirty="0"/>
              <a:t>                                  =40.657,46 TL</a:t>
            </a:r>
          </a:p>
          <a:p>
            <a:endParaRPr lang="tr-TR" sz="1400" dirty="0"/>
          </a:p>
          <a:p>
            <a:r>
              <a:rPr lang="tr-TR" sz="1400" dirty="0"/>
              <a:t>-Hüseyin Kılıç için Kaza tarihi itibarıyla kusur indirimli toplam DYKT:</a:t>
            </a:r>
          </a:p>
          <a:p>
            <a:endParaRPr lang="tr-TR" sz="1400" dirty="0"/>
          </a:p>
          <a:p>
            <a:r>
              <a:rPr lang="tr-TR" sz="1400" dirty="0"/>
              <a:t>                                  =(58.344,91 x 1/(1 + (0,09 x 1,490411 yıl)) ) x 0.60 = 51.444,33 x 0.60</a:t>
            </a:r>
          </a:p>
          <a:p>
            <a:r>
              <a:rPr lang="tr-TR" sz="1400" dirty="0"/>
              <a:t> </a:t>
            </a:r>
          </a:p>
          <a:p>
            <a:r>
              <a:rPr lang="tr-TR" sz="1400" dirty="0"/>
              <a:t>                                  =30.866,60 TL</a:t>
            </a:r>
          </a:p>
          <a:p>
            <a:endParaRPr lang="tr-TR" sz="1400" dirty="0"/>
          </a:p>
          <a:p>
            <a:endParaRPr lang="tr-TR" sz="1400" dirty="0"/>
          </a:p>
          <a:p>
            <a:endParaRPr lang="tr-TR" sz="1400" dirty="0"/>
          </a:p>
          <a:p>
            <a:endParaRPr lang="tr-TR" dirty="0"/>
          </a:p>
        </p:txBody>
      </p:sp>
    </p:spTree>
    <p:extLst>
      <p:ext uri="{BB962C8B-B14F-4D97-AF65-F5344CB8AC3E}">
        <p14:creationId xmlns:p14="http://schemas.microsoft.com/office/powerpoint/2010/main" val="2990451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3BA22DF4-13AD-1F8B-BC43-58E322A41B6F}"/>
              </a:ext>
            </a:extLst>
          </p:cNvPr>
          <p:cNvSpPr txBox="1"/>
          <p:nvPr/>
        </p:nvSpPr>
        <p:spPr>
          <a:xfrm>
            <a:off x="646980" y="664235"/>
            <a:ext cx="10550106" cy="5447645"/>
          </a:xfrm>
          <a:prstGeom prst="rect">
            <a:avLst/>
          </a:prstGeom>
          <a:noFill/>
        </p:spPr>
        <p:txBody>
          <a:bodyPr wrap="square" rtlCol="0">
            <a:spAutoFit/>
          </a:bodyPr>
          <a:lstStyle/>
          <a:p>
            <a:r>
              <a:rPr lang="tr-TR" dirty="0"/>
              <a:t>F. Bakiye Nihai Tazminatlar</a:t>
            </a:r>
          </a:p>
          <a:p>
            <a:endParaRPr lang="tr-TR" dirty="0"/>
          </a:p>
          <a:p>
            <a:r>
              <a:rPr lang="tr-TR" dirty="0"/>
              <a:t>	</a:t>
            </a:r>
            <a:r>
              <a:rPr lang="tr-TR" sz="1400" dirty="0"/>
              <a:t>Meydana gelen is kazasında davalı ABC A.Ş.'</a:t>
            </a:r>
            <a:r>
              <a:rPr lang="tr-TR" sz="1400" dirty="0" err="1"/>
              <a:t>nin</a:t>
            </a:r>
            <a:r>
              <a:rPr lang="tr-TR" sz="1400" dirty="0"/>
              <a:t> işvereni Utku Güngör'ün kusuru%60 oranındadır.</a:t>
            </a:r>
          </a:p>
          <a:p>
            <a:endParaRPr lang="tr-TR" sz="1400" dirty="0"/>
          </a:p>
          <a:p>
            <a:r>
              <a:rPr lang="tr-TR" sz="1400" dirty="0"/>
              <a:t>Hesap Tarihi İtibarıyla Kusur İndirimli Bakiye DKYT Hesabı:</a:t>
            </a:r>
          </a:p>
          <a:p>
            <a:endParaRPr lang="tr-TR" sz="1400" dirty="0"/>
          </a:p>
          <a:p>
            <a:r>
              <a:rPr lang="tr-TR" sz="1400" dirty="0"/>
              <a:t>-Hatice Kılıç için hesap tarihi itibarıyla kusur indirimli toplam DYKT:</a:t>
            </a:r>
          </a:p>
          <a:p>
            <a:endParaRPr lang="tr-TR" sz="1400" dirty="0"/>
          </a:p>
          <a:p>
            <a:r>
              <a:rPr lang="tr-TR" sz="1400" dirty="0"/>
              <a:t>                                  =(210.946,92 x 0.60) – 30.000 =96.568,15	TL</a:t>
            </a:r>
          </a:p>
          <a:p>
            <a:endParaRPr lang="tr-TR" sz="1400" dirty="0"/>
          </a:p>
          <a:p>
            <a:r>
              <a:rPr lang="tr-TR" sz="1400" dirty="0"/>
              <a:t>-Duygu Kılıç için hesap tarihi itibarıyla kusur indirimli toplam DYKT:</a:t>
            </a:r>
          </a:p>
          <a:p>
            <a:endParaRPr lang="tr-TR" sz="1400" dirty="0"/>
          </a:p>
          <a:p>
            <a:r>
              <a:rPr lang="tr-TR" sz="1400" dirty="0"/>
              <a:t>                                  =(66.985,90 x 0.60) – 13.800,00 =26.391,54TL</a:t>
            </a:r>
          </a:p>
          <a:p>
            <a:r>
              <a:rPr lang="tr-TR" sz="1400" dirty="0"/>
              <a:t> </a:t>
            </a:r>
          </a:p>
          <a:p>
            <a:r>
              <a:rPr lang="tr-TR" sz="1400" dirty="0"/>
              <a:t>-Meryem Kılıç için hesap tarihi itibarıyla kusur indirimli toplam DYKT:</a:t>
            </a:r>
          </a:p>
          <a:p>
            <a:endParaRPr lang="tr-TR" sz="1400" dirty="0"/>
          </a:p>
          <a:p>
            <a:r>
              <a:rPr lang="tr-TR" sz="1400" dirty="0"/>
              <a:t>                                  =(76.851,89 x 0.60) – 7.200,00 =38.911,13 TL</a:t>
            </a:r>
          </a:p>
          <a:p>
            <a:r>
              <a:rPr lang="tr-TR" sz="1400" dirty="0"/>
              <a:t> </a:t>
            </a:r>
          </a:p>
          <a:p>
            <a:r>
              <a:rPr lang="tr-TR" sz="1400" dirty="0"/>
              <a:t>-Hüseyin Kılıç için hesap tarihi itibarıyla kusur indirimli toplam DYKT:</a:t>
            </a:r>
          </a:p>
          <a:p>
            <a:endParaRPr lang="tr-TR" sz="1400" dirty="0"/>
          </a:p>
          <a:p>
            <a:r>
              <a:rPr lang="tr-TR" sz="1400" dirty="0"/>
              <a:t>                                  =(58.344,91 x 0.60) – 5.400,00 =29.606,95 TL</a:t>
            </a:r>
          </a:p>
          <a:p>
            <a:r>
              <a:rPr lang="tr-TR" sz="1400" dirty="0"/>
              <a:t> </a:t>
            </a:r>
          </a:p>
          <a:p>
            <a:endParaRPr lang="tr-TR" sz="1400" dirty="0"/>
          </a:p>
          <a:p>
            <a:r>
              <a:rPr lang="tr-TR" sz="1400" dirty="0"/>
              <a:t> </a:t>
            </a:r>
          </a:p>
        </p:txBody>
      </p:sp>
    </p:spTree>
    <p:extLst>
      <p:ext uri="{BB962C8B-B14F-4D97-AF65-F5344CB8AC3E}">
        <p14:creationId xmlns:p14="http://schemas.microsoft.com/office/powerpoint/2010/main" val="172159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45EEDA9-890E-644C-0CF1-80FDD0D15BCF}"/>
              </a:ext>
            </a:extLst>
          </p:cNvPr>
          <p:cNvSpPr txBox="1"/>
          <p:nvPr/>
        </p:nvSpPr>
        <p:spPr>
          <a:xfrm>
            <a:off x="672860" y="655608"/>
            <a:ext cx="10481095" cy="1169551"/>
          </a:xfrm>
          <a:prstGeom prst="rect">
            <a:avLst/>
          </a:prstGeom>
          <a:noFill/>
        </p:spPr>
        <p:txBody>
          <a:bodyPr wrap="square" rtlCol="0">
            <a:spAutoFit/>
          </a:bodyPr>
          <a:lstStyle/>
          <a:p>
            <a:r>
              <a:rPr lang="tr-TR" sz="1400" dirty="0"/>
              <a:t>Sonuç olarak Aktüeryal Yöntem – Tam Hayat ve Güncel Gelir Yaklaşımı’na göre Hesaplanan tazminat tutarları özeti aşağıdaki tabloda sunulmuştur.</a:t>
            </a:r>
          </a:p>
          <a:p>
            <a:endParaRPr lang="tr-TR" sz="1400" dirty="0"/>
          </a:p>
          <a:p>
            <a:endParaRPr lang="tr-TR" sz="1400" dirty="0"/>
          </a:p>
          <a:p>
            <a:endParaRPr lang="tr-TR" sz="1400" dirty="0"/>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60" y="1825159"/>
            <a:ext cx="10444876" cy="2829034"/>
          </a:xfrm>
          <a:prstGeom prst="rect">
            <a:avLst/>
          </a:prstGeom>
        </p:spPr>
      </p:pic>
    </p:spTree>
    <p:extLst>
      <p:ext uri="{BB962C8B-B14F-4D97-AF65-F5344CB8AC3E}">
        <p14:creationId xmlns:p14="http://schemas.microsoft.com/office/powerpoint/2010/main" val="4095215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o 9">
            <a:extLst>
              <a:ext uri="{FF2B5EF4-FFF2-40B4-BE49-F238E27FC236}">
                <a16:creationId xmlns:a16="http://schemas.microsoft.com/office/drawing/2014/main" id="{89258BCA-0FA8-00A0-74D0-D80D09CFFCF6}"/>
              </a:ext>
            </a:extLst>
          </p:cNvPr>
          <p:cNvGraphicFramePr>
            <a:graphicFrameLocks noGrp="1"/>
          </p:cNvGraphicFramePr>
          <p:nvPr>
            <p:extLst>
              <p:ext uri="{D42A27DB-BD31-4B8C-83A1-F6EECF244321}">
                <p14:modId xmlns:p14="http://schemas.microsoft.com/office/powerpoint/2010/main" val="3989676597"/>
              </p:ext>
            </p:extLst>
          </p:nvPr>
        </p:nvGraphicFramePr>
        <p:xfrm>
          <a:off x="0" y="1703286"/>
          <a:ext cx="6193766" cy="5189220"/>
        </p:xfrm>
        <a:graphic>
          <a:graphicData uri="http://schemas.openxmlformats.org/drawingml/2006/table">
            <a:tbl>
              <a:tblPr firstRow="1" bandRow="1">
                <a:tableStyleId>{5C22544A-7EE6-4342-B048-85BDC9FD1C3A}</a:tableStyleId>
              </a:tblPr>
              <a:tblGrid>
                <a:gridCol w="1777042">
                  <a:extLst>
                    <a:ext uri="{9D8B030D-6E8A-4147-A177-3AD203B41FA5}">
                      <a16:colId xmlns:a16="http://schemas.microsoft.com/office/drawing/2014/main" val="3939009001"/>
                    </a:ext>
                  </a:extLst>
                </a:gridCol>
                <a:gridCol w="2398761">
                  <a:extLst>
                    <a:ext uri="{9D8B030D-6E8A-4147-A177-3AD203B41FA5}">
                      <a16:colId xmlns:a16="http://schemas.microsoft.com/office/drawing/2014/main" val="3261909196"/>
                    </a:ext>
                  </a:extLst>
                </a:gridCol>
                <a:gridCol w="2017963">
                  <a:extLst>
                    <a:ext uri="{9D8B030D-6E8A-4147-A177-3AD203B41FA5}">
                      <a16:colId xmlns:a16="http://schemas.microsoft.com/office/drawing/2014/main" val="3367613443"/>
                    </a:ext>
                  </a:extLst>
                </a:gridCol>
              </a:tblGrid>
              <a:tr h="189781">
                <a:tc>
                  <a:txBody>
                    <a:bodyPr/>
                    <a:lstStyle/>
                    <a:p>
                      <a:endParaRPr lang="tr-TR" sz="1050" dirty="0"/>
                    </a:p>
                  </a:txBody>
                  <a:tcPr/>
                </a:tc>
                <a:tc>
                  <a:txBody>
                    <a:bodyPr/>
                    <a:lstStyle/>
                    <a:p>
                      <a:endParaRPr lang="tr-TR" sz="1050" dirty="0"/>
                    </a:p>
                  </a:txBody>
                  <a:tcPr/>
                </a:tc>
                <a:tc>
                  <a:txBody>
                    <a:bodyPr/>
                    <a:lstStyle/>
                    <a:p>
                      <a:endParaRPr lang="tr-TR" sz="1050" dirty="0"/>
                    </a:p>
                  </a:txBody>
                  <a:tcPr/>
                </a:tc>
                <a:extLst>
                  <a:ext uri="{0D108BD9-81ED-4DB2-BD59-A6C34878D82A}">
                    <a16:rowId xmlns:a16="http://schemas.microsoft.com/office/drawing/2014/main" val="3469549051"/>
                  </a:ext>
                </a:extLst>
              </a:tr>
              <a:tr h="189781">
                <a:tc rowSpan="4">
                  <a:txBody>
                    <a:bodyPr/>
                    <a:lstStyle/>
                    <a:p>
                      <a:endParaRPr lang="tr-TR" sz="1050" dirty="0"/>
                    </a:p>
                    <a:p>
                      <a:endParaRPr lang="tr-TR" sz="1050" dirty="0"/>
                    </a:p>
                    <a:p>
                      <a:r>
                        <a:rPr lang="tr-TR" sz="1050" dirty="0"/>
                        <a:t>   DOSYA BİLGİLERİ</a:t>
                      </a:r>
                    </a:p>
                  </a:txBody>
                  <a:tcPr/>
                </a:tc>
                <a:tc>
                  <a:txBody>
                    <a:bodyPr/>
                    <a:lstStyle/>
                    <a:p>
                      <a:r>
                        <a:rPr lang="tr-TR" sz="1050" dirty="0"/>
                        <a:t>KAZA TARİHİ</a:t>
                      </a:r>
                    </a:p>
                  </a:txBody>
                  <a:tcPr/>
                </a:tc>
                <a:tc>
                  <a:txBody>
                    <a:bodyPr/>
                    <a:lstStyle/>
                    <a:p>
                      <a:r>
                        <a:rPr lang="tr-TR" sz="1050" dirty="0"/>
                        <a:t>23.04.2020</a:t>
                      </a:r>
                    </a:p>
                  </a:txBody>
                  <a:tcPr/>
                </a:tc>
                <a:extLst>
                  <a:ext uri="{0D108BD9-81ED-4DB2-BD59-A6C34878D82A}">
                    <a16:rowId xmlns:a16="http://schemas.microsoft.com/office/drawing/2014/main" val="2204258920"/>
                  </a:ext>
                </a:extLst>
              </a:tr>
              <a:tr h="189781">
                <a:tc vMerge="1">
                  <a:txBody>
                    <a:bodyPr/>
                    <a:lstStyle/>
                    <a:p>
                      <a:endParaRPr lang="tr-TR" sz="1050" dirty="0"/>
                    </a:p>
                  </a:txBody>
                  <a:tcPr/>
                </a:tc>
                <a:tc>
                  <a:txBody>
                    <a:bodyPr/>
                    <a:lstStyle/>
                    <a:p>
                      <a:r>
                        <a:rPr lang="tr-TR" sz="1050" dirty="0"/>
                        <a:t>KAZANIN TÜRÜ</a:t>
                      </a:r>
                    </a:p>
                  </a:txBody>
                  <a:tcPr/>
                </a:tc>
                <a:tc>
                  <a:txBody>
                    <a:bodyPr/>
                    <a:lstStyle/>
                    <a:p>
                      <a:r>
                        <a:rPr lang="tr-TR" sz="1050" dirty="0"/>
                        <a:t>TRAFİK KAZASI</a:t>
                      </a:r>
                    </a:p>
                  </a:txBody>
                  <a:tcPr/>
                </a:tc>
                <a:extLst>
                  <a:ext uri="{0D108BD9-81ED-4DB2-BD59-A6C34878D82A}">
                    <a16:rowId xmlns:a16="http://schemas.microsoft.com/office/drawing/2014/main" val="3121158850"/>
                  </a:ext>
                </a:extLst>
              </a:tr>
              <a:tr h="189781">
                <a:tc vMerge="1">
                  <a:txBody>
                    <a:bodyPr/>
                    <a:lstStyle/>
                    <a:p>
                      <a:endParaRPr lang="tr-TR" sz="1050" dirty="0"/>
                    </a:p>
                  </a:txBody>
                  <a:tcPr/>
                </a:tc>
                <a:tc>
                  <a:txBody>
                    <a:bodyPr/>
                    <a:lstStyle/>
                    <a:p>
                      <a:r>
                        <a:rPr lang="tr-TR" sz="1050" dirty="0"/>
                        <a:t>DAVA TARİHİ</a:t>
                      </a:r>
                    </a:p>
                  </a:txBody>
                  <a:tcPr/>
                </a:tc>
                <a:tc>
                  <a:txBody>
                    <a:bodyPr/>
                    <a:lstStyle/>
                    <a:p>
                      <a:r>
                        <a:rPr lang="tr-TR" sz="1050" dirty="0"/>
                        <a:t>29.05.2020</a:t>
                      </a:r>
                    </a:p>
                  </a:txBody>
                  <a:tcPr/>
                </a:tc>
                <a:extLst>
                  <a:ext uri="{0D108BD9-81ED-4DB2-BD59-A6C34878D82A}">
                    <a16:rowId xmlns:a16="http://schemas.microsoft.com/office/drawing/2014/main" val="3633139"/>
                  </a:ext>
                </a:extLst>
              </a:tr>
              <a:tr h="189781">
                <a:tc vMerge="1">
                  <a:txBody>
                    <a:bodyPr/>
                    <a:lstStyle/>
                    <a:p>
                      <a:endParaRPr lang="tr-TR" sz="1050"/>
                    </a:p>
                  </a:txBody>
                  <a:tcPr/>
                </a:tc>
                <a:tc>
                  <a:txBody>
                    <a:bodyPr/>
                    <a:lstStyle/>
                    <a:p>
                      <a:r>
                        <a:rPr lang="tr-TR" sz="1050" dirty="0"/>
                        <a:t>HESAP TARİHİ</a:t>
                      </a:r>
                    </a:p>
                  </a:txBody>
                  <a:tcPr/>
                </a:tc>
                <a:tc>
                  <a:txBody>
                    <a:bodyPr/>
                    <a:lstStyle/>
                    <a:p>
                      <a:r>
                        <a:rPr lang="tr-TR" sz="1050" dirty="0"/>
                        <a:t>21.06.2020</a:t>
                      </a:r>
                    </a:p>
                  </a:txBody>
                  <a:tcPr/>
                </a:tc>
                <a:extLst>
                  <a:ext uri="{0D108BD9-81ED-4DB2-BD59-A6C34878D82A}">
                    <a16:rowId xmlns:a16="http://schemas.microsoft.com/office/drawing/2014/main" val="3634626530"/>
                  </a:ext>
                </a:extLst>
              </a:tr>
              <a:tr h="189781">
                <a:tc rowSpan="7">
                  <a:txBody>
                    <a:bodyPr/>
                    <a:lstStyle/>
                    <a:p>
                      <a:endParaRPr lang="tr-TR" sz="1050" dirty="0"/>
                    </a:p>
                    <a:p>
                      <a:endParaRPr lang="tr-TR" sz="1050" dirty="0"/>
                    </a:p>
                    <a:p>
                      <a:endParaRPr lang="tr-TR" sz="1050" dirty="0"/>
                    </a:p>
                    <a:p>
                      <a:r>
                        <a:rPr lang="tr-TR" sz="1050" dirty="0"/>
                        <a:t> </a:t>
                      </a:r>
                    </a:p>
                    <a:p>
                      <a:endParaRPr lang="tr-TR" sz="1050" dirty="0"/>
                    </a:p>
                    <a:p>
                      <a:r>
                        <a:rPr lang="tr-TR" sz="1050" dirty="0"/>
                        <a:t>           MÜTEVEFFA </a:t>
                      </a:r>
                    </a:p>
                    <a:p>
                      <a:r>
                        <a:rPr lang="tr-TR" sz="1050" dirty="0"/>
                        <a:t>             BİLGİLERİ</a:t>
                      </a:r>
                    </a:p>
                  </a:txBody>
                  <a:tcPr/>
                </a:tc>
                <a:tc>
                  <a:txBody>
                    <a:bodyPr/>
                    <a:lstStyle/>
                    <a:p>
                      <a:r>
                        <a:rPr lang="tr-TR" sz="1050" dirty="0"/>
                        <a:t>ADI SOYADI</a:t>
                      </a:r>
                    </a:p>
                  </a:txBody>
                  <a:tcPr/>
                </a:tc>
                <a:tc>
                  <a:txBody>
                    <a:bodyPr/>
                    <a:lstStyle/>
                    <a:p>
                      <a:r>
                        <a:rPr lang="tr-TR" sz="1050" dirty="0"/>
                        <a:t>İREM ÇETİN</a:t>
                      </a:r>
                    </a:p>
                  </a:txBody>
                  <a:tcPr/>
                </a:tc>
                <a:extLst>
                  <a:ext uri="{0D108BD9-81ED-4DB2-BD59-A6C34878D82A}">
                    <a16:rowId xmlns:a16="http://schemas.microsoft.com/office/drawing/2014/main" val="2048177255"/>
                  </a:ext>
                </a:extLst>
              </a:tr>
              <a:tr h="189781">
                <a:tc vMerge="1">
                  <a:txBody>
                    <a:bodyPr/>
                    <a:lstStyle/>
                    <a:p>
                      <a:endParaRPr lang="tr-TR" sz="1050"/>
                    </a:p>
                  </a:txBody>
                  <a:tcPr/>
                </a:tc>
                <a:tc>
                  <a:txBody>
                    <a:bodyPr/>
                    <a:lstStyle/>
                    <a:p>
                      <a:r>
                        <a:rPr lang="tr-TR" sz="1050" dirty="0"/>
                        <a:t>DOĞUM TARİHİ</a:t>
                      </a:r>
                    </a:p>
                  </a:txBody>
                  <a:tcPr/>
                </a:tc>
                <a:tc>
                  <a:txBody>
                    <a:bodyPr/>
                    <a:lstStyle/>
                    <a:p>
                      <a:r>
                        <a:rPr lang="tr-TR" sz="1050" dirty="0"/>
                        <a:t>05.01.2014</a:t>
                      </a:r>
                    </a:p>
                  </a:txBody>
                  <a:tcPr/>
                </a:tc>
                <a:extLst>
                  <a:ext uri="{0D108BD9-81ED-4DB2-BD59-A6C34878D82A}">
                    <a16:rowId xmlns:a16="http://schemas.microsoft.com/office/drawing/2014/main" val="2435874234"/>
                  </a:ext>
                </a:extLst>
              </a:tr>
              <a:tr h="189781">
                <a:tc vMerge="1">
                  <a:txBody>
                    <a:bodyPr/>
                    <a:lstStyle/>
                    <a:p>
                      <a:endParaRPr lang="tr-TR" sz="1050"/>
                    </a:p>
                  </a:txBody>
                  <a:tcPr/>
                </a:tc>
                <a:tc>
                  <a:txBody>
                    <a:bodyPr/>
                    <a:lstStyle/>
                    <a:p>
                      <a:r>
                        <a:rPr lang="tr-TR" sz="1050" dirty="0"/>
                        <a:t>CİNSİYETİ</a:t>
                      </a:r>
                    </a:p>
                  </a:txBody>
                  <a:tcPr/>
                </a:tc>
                <a:tc>
                  <a:txBody>
                    <a:bodyPr/>
                    <a:lstStyle/>
                    <a:p>
                      <a:r>
                        <a:rPr lang="tr-TR" sz="1050" dirty="0"/>
                        <a:t>KADIN</a:t>
                      </a:r>
                    </a:p>
                  </a:txBody>
                  <a:tcPr/>
                </a:tc>
                <a:extLst>
                  <a:ext uri="{0D108BD9-81ED-4DB2-BD59-A6C34878D82A}">
                    <a16:rowId xmlns:a16="http://schemas.microsoft.com/office/drawing/2014/main" val="591691837"/>
                  </a:ext>
                </a:extLst>
              </a:tr>
              <a:tr h="189781">
                <a:tc vMerge="1">
                  <a:txBody>
                    <a:bodyPr/>
                    <a:lstStyle/>
                    <a:p>
                      <a:endParaRPr lang="tr-TR" sz="1050" dirty="0"/>
                    </a:p>
                  </a:txBody>
                  <a:tcPr/>
                </a:tc>
                <a:tc>
                  <a:txBody>
                    <a:bodyPr/>
                    <a:lstStyle/>
                    <a:p>
                      <a:r>
                        <a:rPr lang="tr-TR" sz="1050" dirty="0"/>
                        <a:t>MEDENİ HALİ</a:t>
                      </a:r>
                    </a:p>
                  </a:txBody>
                  <a:tcPr/>
                </a:tc>
                <a:tc>
                  <a:txBody>
                    <a:bodyPr/>
                    <a:lstStyle/>
                    <a:p>
                      <a:r>
                        <a:rPr lang="tr-TR" sz="1050" dirty="0"/>
                        <a:t>BEKAR</a:t>
                      </a:r>
                    </a:p>
                  </a:txBody>
                  <a:tcPr/>
                </a:tc>
                <a:extLst>
                  <a:ext uri="{0D108BD9-81ED-4DB2-BD59-A6C34878D82A}">
                    <a16:rowId xmlns:a16="http://schemas.microsoft.com/office/drawing/2014/main" val="1738458552"/>
                  </a:ext>
                </a:extLst>
              </a:tr>
              <a:tr h="189781">
                <a:tc vMerge="1">
                  <a:txBody>
                    <a:bodyPr/>
                    <a:lstStyle/>
                    <a:p>
                      <a:endParaRPr lang="tr-TR" sz="1050"/>
                    </a:p>
                  </a:txBody>
                  <a:tcPr/>
                </a:tc>
                <a:tc>
                  <a:txBody>
                    <a:bodyPr/>
                    <a:lstStyle/>
                    <a:p>
                      <a:r>
                        <a:rPr lang="tr-TR" sz="1050" dirty="0"/>
                        <a:t>ÖLÜM TARİHİ</a:t>
                      </a:r>
                    </a:p>
                  </a:txBody>
                  <a:tcPr/>
                </a:tc>
                <a:tc>
                  <a:txBody>
                    <a:bodyPr/>
                    <a:lstStyle/>
                    <a:p>
                      <a:r>
                        <a:rPr lang="tr-TR" sz="1050" dirty="0"/>
                        <a:t>23.04.2020</a:t>
                      </a:r>
                    </a:p>
                  </a:txBody>
                  <a:tcPr/>
                </a:tc>
                <a:extLst>
                  <a:ext uri="{0D108BD9-81ED-4DB2-BD59-A6C34878D82A}">
                    <a16:rowId xmlns:a16="http://schemas.microsoft.com/office/drawing/2014/main" val="239393259"/>
                  </a:ext>
                </a:extLst>
              </a:tr>
              <a:tr h="0">
                <a:tc vMerge="1">
                  <a:txBody>
                    <a:bodyPr/>
                    <a:lstStyle/>
                    <a:p>
                      <a:endParaRPr lang="tr-TR" sz="1050" dirty="0"/>
                    </a:p>
                  </a:txBody>
                  <a:tcPr/>
                </a:tc>
                <a:tc>
                  <a:txBody>
                    <a:bodyPr/>
                    <a:lstStyle/>
                    <a:p>
                      <a:r>
                        <a:rPr lang="tr-TR" sz="1050" dirty="0"/>
                        <a:t>AYLIK NET GELİRİ</a:t>
                      </a:r>
                    </a:p>
                  </a:txBody>
                  <a:tcPr/>
                </a:tc>
                <a:tc>
                  <a:txBody>
                    <a:bodyPr/>
                    <a:lstStyle/>
                    <a:p>
                      <a:r>
                        <a:rPr lang="tr-TR" sz="1050" dirty="0"/>
                        <a:t>YOK</a:t>
                      </a:r>
                    </a:p>
                  </a:txBody>
                  <a:tcPr/>
                </a:tc>
                <a:extLst>
                  <a:ext uri="{0D108BD9-81ED-4DB2-BD59-A6C34878D82A}">
                    <a16:rowId xmlns:a16="http://schemas.microsoft.com/office/drawing/2014/main" val="1566056656"/>
                  </a:ext>
                </a:extLst>
              </a:tr>
              <a:tr h="0">
                <a:tc vMerge="1">
                  <a:txBody>
                    <a:bodyPr/>
                    <a:lstStyle/>
                    <a:p>
                      <a:endParaRPr lang="tr-TR" sz="1050" dirty="0"/>
                    </a:p>
                  </a:txBody>
                  <a:tcPr/>
                </a:tc>
                <a:tc>
                  <a:txBody>
                    <a:bodyPr/>
                    <a:lstStyle/>
                    <a:p>
                      <a:r>
                        <a:rPr lang="tr-TR" sz="1050" dirty="0"/>
                        <a:t>KUSUR ORANI</a:t>
                      </a:r>
                    </a:p>
                  </a:txBody>
                  <a:tcPr/>
                </a:tc>
                <a:tc>
                  <a:txBody>
                    <a:bodyPr/>
                    <a:lstStyle/>
                    <a:p>
                      <a:r>
                        <a:rPr lang="tr-TR" sz="1050" dirty="0"/>
                        <a:t>%0</a:t>
                      </a:r>
                    </a:p>
                  </a:txBody>
                  <a:tcPr/>
                </a:tc>
                <a:extLst>
                  <a:ext uri="{0D108BD9-81ED-4DB2-BD59-A6C34878D82A}">
                    <a16:rowId xmlns:a16="http://schemas.microsoft.com/office/drawing/2014/main" val="4216238668"/>
                  </a:ext>
                </a:extLst>
              </a:tr>
              <a:tr h="189781">
                <a:tc rowSpan="5">
                  <a:txBody>
                    <a:bodyPr/>
                    <a:lstStyle/>
                    <a:p>
                      <a:endParaRPr lang="tr-TR" sz="1050" dirty="0"/>
                    </a:p>
                    <a:p>
                      <a:r>
                        <a:rPr lang="tr-TR" sz="1050" dirty="0"/>
                        <a:t>  </a:t>
                      </a:r>
                    </a:p>
                    <a:p>
                      <a:endParaRPr lang="tr-TR" sz="1050" dirty="0"/>
                    </a:p>
                    <a:p>
                      <a:r>
                        <a:rPr lang="tr-TR" sz="1050" dirty="0"/>
                        <a:t>      DAVALI BİLGİLERİ</a:t>
                      </a:r>
                    </a:p>
                  </a:txBody>
                  <a:tcPr/>
                </a:tc>
                <a:tc>
                  <a:txBody>
                    <a:bodyPr/>
                    <a:lstStyle/>
                    <a:p>
                      <a:r>
                        <a:rPr lang="tr-TR" sz="1050" dirty="0"/>
                        <a:t>DAVALI ADI SOYADI</a:t>
                      </a:r>
                    </a:p>
                  </a:txBody>
                  <a:tcPr/>
                </a:tc>
                <a:tc>
                  <a:txBody>
                    <a:bodyPr/>
                    <a:lstStyle/>
                    <a:p>
                      <a:r>
                        <a:rPr lang="tr-TR" sz="1050" dirty="0"/>
                        <a:t>XYZ SİGORTA A.Ş.</a:t>
                      </a:r>
                    </a:p>
                  </a:txBody>
                  <a:tcPr/>
                </a:tc>
                <a:extLst>
                  <a:ext uri="{0D108BD9-81ED-4DB2-BD59-A6C34878D82A}">
                    <a16:rowId xmlns:a16="http://schemas.microsoft.com/office/drawing/2014/main" val="969741471"/>
                  </a:ext>
                </a:extLst>
              </a:tr>
              <a:tr h="189781">
                <a:tc vMerge="1">
                  <a:txBody>
                    <a:bodyPr/>
                    <a:lstStyle/>
                    <a:p>
                      <a:endParaRPr lang="tr-TR" sz="1050" dirty="0"/>
                    </a:p>
                  </a:txBody>
                  <a:tcPr/>
                </a:tc>
                <a:tc>
                  <a:txBody>
                    <a:bodyPr/>
                    <a:lstStyle/>
                    <a:p>
                      <a:r>
                        <a:rPr lang="tr-TR" sz="1050" dirty="0"/>
                        <a:t>DAVALININ KUSUR ORANI</a:t>
                      </a:r>
                    </a:p>
                  </a:txBody>
                  <a:tcPr/>
                </a:tc>
                <a:tc>
                  <a:txBody>
                    <a:bodyPr/>
                    <a:lstStyle/>
                    <a:p>
                      <a:r>
                        <a:rPr lang="tr-TR" sz="1050" dirty="0"/>
                        <a:t>%100</a:t>
                      </a:r>
                    </a:p>
                  </a:txBody>
                  <a:tcPr/>
                </a:tc>
                <a:extLst>
                  <a:ext uri="{0D108BD9-81ED-4DB2-BD59-A6C34878D82A}">
                    <a16:rowId xmlns:a16="http://schemas.microsoft.com/office/drawing/2014/main" val="2344450482"/>
                  </a:ext>
                </a:extLst>
              </a:tr>
              <a:tr h="171450">
                <a:tc vMerge="1">
                  <a:txBody>
                    <a:bodyPr/>
                    <a:lstStyle/>
                    <a:p>
                      <a:endParaRPr lang="tr-TR" sz="1050"/>
                    </a:p>
                  </a:txBody>
                  <a:tcPr/>
                </a:tc>
                <a:tc>
                  <a:txBody>
                    <a:bodyPr/>
                    <a:lstStyle/>
                    <a:p>
                      <a:r>
                        <a:rPr lang="tr-TR" sz="1050" dirty="0"/>
                        <a:t>ZMSS VAR MI ?</a:t>
                      </a:r>
                    </a:p>
                  </a:txBody>
                  <a:tcPr/>
                </a:tc>
                <a:tc>
                  <a:txBody>
                    <a:bodyPr/>
                    <a:lstStyle/>
                    <a:p>
                      <a:r>
                        <a:rPr lang="tr-TR" sz="1050" dirty="0"/>
                        <a:t>EVET</a:t>
                      </a:r>
                    </a:p>
                  </a:txBody>
                  <a:tcPr/>
                </a:tc>
                <a:extLst>
                  <a:ext uri="{0D108BD9-81ED-4DB2-BD59-A6C34878D82A}">
                    <a16:rowId xmlns:a16="http://schemas.microsoft.com/office/drawing/2014/main" val="1372863961"/>
                  </a:ext>
                </a:extLst>
              </a:tr>
              <a:tr h="174577">
                <a:tc vMerge="1">
                  <a:txBody>
                    <a:bodyPr/>
                    <a:lstStyle/>
                    <a:p>
                      <a:endParaRPr lang="tr-TR"/>
                    </a:p>
                  </a:txBody>
                  <a:tcPr/>
                </a:tc>
                <a:tc>
                  <a:txBody>
                    <a:bodyPr/>
                    <a:lstStyle/>
                    <a:p>
                      <a:r>
                        <a:rPr lang="tr-TR" sz="1050" dirty="0"/>
                        <a:t>POLİÇE TANZİM TARİHİ</a:t>
                      </a:r>
                    </a:p>
                  </a:txBody>
                  <a:tcPr/>
                </a:tc>
                <a:tc>
                  <a:txBody>
                    <a:bodyPr/>
                    <a:lstStyle/>
                    <a:p>
                      <a:r>
                        <a:rPr lang="tr-TR" sz="1050" dirty="0"/>
                        <a:t>13.04.2020</a:t>
                      </a:r>
                    </a:p>
                  </a:txBody>
                  <a:tcPr/>
                </a:tc>
                <a:extLst>
                  <a:ext uri="{0D108BD9-81ED-4DB2-BD59-A6C34878D82A}">
                    <a16:rowId xmlns:a16="http://schemas.microsoft.com/office/drawing/2014/main" val="1472246260"/>
                  </a:ext>
                </a:extLst>
              </a:tr>
              <a:tr h="174577">
                <a:tc vMerge="1">
                  <a:txBody>
                    <a:bodyPr/>
                    <a:lstStyle/>
                    <a:p>
                      <a:endParaRPr lang="tr-TR"/>
                    </a:p>
                  </a:txBody>
                  <a:tcPr/>
                </a:tc>
                <a:tc>
                  <a:txBody>
                    <a:bodyPr/>
                    <a:lstStyle/>
                    <a:p>
                      <a:r>
                        <a:rPr lang="tr-TR" sz="1050" dirty="0"/>
                        <a:t>BAŞKA  DAVALI VAR MI?</a:t>
                      </a:r>
                    </a:p>
                  </a:txBody>
                  <a:tcPr/>
                </a:tc>
                <a:tc>
                  <a:txBody>
                    <a:bodyPr/>
                    <a:lstStyle/>
                    <a:p>
                      <a:r>
                        <a:rPr lang="tr-TR" sz="1050" dirty="0"/>
                        <a:t>HAYIR</a:t>
                      </a:r>
                    </a:p>
                  </a:txBody>
                  <a:tcPr/>
                </a:tc>
                <a:extLst>
                  <a:ext uri="{0D108BD9-81ED-4DB2-BD59-A6C34878D82A}">
                    <a16:rowId xmlns:a16="http://schemas.microsoft.com/office/drawing/2014/main" val="3185613407"/>
                  </a:ext>
                </a:extLst>
              </a:tr>
              <a:tr h="0">
                <a:tc rowSpan="3">
                  <a:txBody>
                    <a:bodyPr/>
                    <a:lstStyle/>
                    <a:p>
                      <a:r>
                        <a:rPr lang="tr-TR" sz="1050" dirty="0"/>
                        <a:t>      </a:t>
                      </a:r>
                    </a:p>
                    <a:p>
                      <a:endParaRPr lang="tr-TR" sz="1050" dirty="0"/>
                    </a:p>
                    <a:p>
                      <a:r>
                        <a:rPr lang="tr-TR" sz="1050" dirty="0"/>
                        <a:t>      ÖDEME BİLGİLERİ</a:t>
                      </a:r>
                    </a:p>
                  </a:txBody>
                  <a:tcPr/>
                </a:tc>
                <a:tc>
                  <a:txBody>
                    <a:bodyPr/>
                    <a:lstStyle/>
                    <a:p>
                      <a:r>
                        <a:rPr lang="tr-TR" sz="1050" dirty="0"/>
                        <a:t>SİGORTA ŞİRKETİ ÖDEMESİ VAR MI?</a:t>
                      </a:r>
                    </a:p>
                  </a:txBody>
                  <a:tcPr/>
                </a:tc>
                <a:tc>
                  <a:txBody>
                    <a:bodyPr/>
                    <a:lstStyle/>
                    <a:p>
                      <a:r>
                        <a:rPr lang="tr-TR" sz="1050" dirty="0"/>
                        <a:t>HAYIR</a:t>
                      </a:r>
                    </a:p>
                  </a:txBody>
                  <a:tcPr/>
                </a:tc>
                <a:extLst>
                  <a:ext uri="{0D108BD9-81ED-4DB2-BD59-A6C34878D82A}">
                    <a16:rowId xmlns:a16="http://schemas.microsoft.com/office/drawing/2014/main" val="3939416814"/>
                  </a:ext>
                </a:extLst>
              </a:tr>
              <a:tr h="0">
                <a:tc vMerge="1">
                  <a:txBody>
                    <a:bodyPr/>
                    <a:lstStyle/>
                    <a:p>
                      <a:endParaRPr lang="tr-TR" sz="1050" dirty="0"/>
                    </a:p>
                  </a:txBody>
                  <a:tcPr/>
                </a:tc>
                <a:tc>
                  <a:txBody>
                    <a:bodyPr/>
                    <a:lstStyle/>
                    <a:p>
                      <a:r>
                        <a:rPr lang="tr-TR" sz="1050" dirty="0"/>
                        <a:t>SGK ÖDEMESİ VAR MI?</a:t>
                      </a:r>
                    </a:p>
                  </a:txBody>
                  <a:tcPr/>
                </a:tc>
                <a:tc>
                  <a:txBody>
                    <a:bodyPr/>
                    <a:lstStyle/>
                    <a:p>
                      <a:r>
                        <a:rPr lang="tr-TR" sz="1050" dirty="0"/>
                        <a:t>HAYIR</a:t>
                      </a:r>
                    </a:p>
                  </a:txBody>
                  <a:tcPr/>
                </a:tc>
                <a:extLst>
                  <a:ext uri="{0D108BD9-81ED-4DB2-BD59-A6C34878D82A}">
                    <a16:rowId xmlns:a16="http://schemas.microsoft.com/office/drawing/2014/main" val="3725244450"/>
                  </a:ext>
                </a:extLst>
              </a:tr>
              <a:tr h="0">
                <a:tc vMerge="1">
                  <a:txBody>
                    <a:bodyPr/>
                    <a:lstStyle/>
                    <a:p>
                      <a:endParaRPr lang="tr-TR" sz="1050" dirty="0"/>
                    </a:p>
                  </a:txBody>
                  <a:tcPr/>
                </a:tc>
                <a:tc>
                  <a:txBody>
                    <a:bodyPr/>
                    <a:lstStyle/>
                    <a:p>
                      <a:r>
                        <a:rPr lang="tr-TR" sz="1050" dirty="0"/>
                        <a:t>GÜVENCE HESABI ÖDEMESİ VAR MI?</a:t>
                      </a:r>
                    </a:p>
                  </a:txBody>
                  <a:tcPr/>
                </a:tc>
                <a:tc>
                  <a:txBody>
                    <a:bodyPr/>
                    <a:lstStyle/>
                    <a:p>
                      <a:r>
                        <a:rPr lang="tr-TR" sz="1050" dirty="0"/>
                        <a:t>HAYIR</a:t>
                      </a:r>
                    </a:p>
                  </a:txBody>
                  <a:tcPr/>
                </a:tc>
                <a:extLst>
                  <a:ext uri="{0D108BD9-81ED-4DB2-BD59-A6C34878D82A}">
                    <a16:rowId xmlns:a16="http://schemas.microsoft.com/office/drawing/2014/main" val="3214955609"/>
                  </a:ext>
                </a:extLst>
              </a:tr>
            </a:tbl>
          </a:graphicData>
        </a:graphic>
      </p:graphicFrame>
      <p:graphicFrame>
        <p:nvGraphicFramePr>
          <p:cNvPr id="6" name="Tablo 12">
            <a:extLst>
              <a:ext uri="{FF2B5EF4-FFF2-40B4-BE49-F238E27FC236}">
                <a16:creationId xmlns:a16="http://schemas.microsoft.com/office/drawing/2014/main" id="{8D6D11EE-0AC9-46AF-C5D6-2F9E90888C91}"/>
              </a:ext>
            </a:extLst>
          </p:cNvPr>
          <p:cNvGraphicFramePr>
            <a:graphicFrameLocks noGrp="1"/>
          </p:cNvGraphicFramePr>
          <p:nvPr>
            <p:extLst>
              <p:ext uri="{D42A27DB-BD31-4B8C-83A1-F6EECF244321}">
                <p14:modId xmlns:p14="http://schemas.microsoft.com/office/powerpoint/2010/main" val="995967115"/>
              </p:ext>
            </p:extLst>
          </p:nvPr>
        </p:nvGraphicFramePr>
        <p:xfrm>
          <a:off x="6487064" y="2898475"/>
          <a:ext cx="5566914" cy="3093720"/>
        </p:xfrm>
        <a:graphic>
          <a:graphicData uri="http://schemas.openxmlformats.org/drawingml/2006/table">
            <a:tbl>
              <a:tblPr firstRow="1" bandRow="1">
                <a:tableStyleId>{5C22544A-7EE6-4342-B048-85BDC9FD1C3A}</a:tableStyleId>
              </a:tblPr>
              <a:tblGrid>
                <a:gridCol w="1855638">
                  <a:extLst>
                    <a:ext uri="{9D8B030D-6E8A-4147-A177-3AD203B41FA5}">
                      <a16:colId xmlns:a16="http://schemas.microsoft.com/office/drawing/2014/main" val="2169397070"/>
                    </a:ext>
                  </a:extLst>
                </a:gridCol>
                <a:gridCol w="1855638">
                  <a:extLst>
                    <a:ext uri="{9D8B030D-6E8A-4147-A177-3AD203B41FA5}">
                      <a16:colId xmlns:a16="http://schemas.microsoft.com/office/drawing/2014/main" val="3368207277"/>
                    </a:ext>
                  </a:extLst>
                </a:gridCol>
                <a:gridCol w="1855638">
                  <a:extLst>
                    <a:ext uri="{9D8B030D-6E8A-4147-A177-3AD203B41FA5}">
                      <a16:colId xmlns:a16="http://schemas.microsoft.com/office/drawing/2014/main" val="3683603861"/>
                    </a:ext>
                  </a:extLst>
                </a:gridCol>
              </a:tblGrid>
              <a:tr h="0">
                <a:tc gridSpan="3">
                  <a:txBody>
                    <a:bodyPr/>
                    <a:lstStyle/>
                    <a:p>
                      <a:endParaRPr lang="tr-TR" sz="1050" dirty="0"/>
                    </a:p>
                  </a:txBody>
                  <a:tcPr/>
                </a:tc>
                <a:tc hMerge="1">
                  <a:txBody>
                    <a:bodyPr/>
                    <a:lstStyle/>
                    <a:p>
                      <a:endParaRPr lang="tr-TR" sz="1050" dirty="0"/>
                    </a:p>
                  </a:txBody>
                  <a:tcPr/>
                </a:tc>
                <a:tc hMerge="1">
                  <a:txBody>
                    <a:bodyPr/>
                    <a:lstStyle/>
                    <a:p>
                      <a:endParaRPr lang="tr-TR" sz="1050"/>
                    </a:p>
                  </a:txBody>
                  <a:tcPr/>
                </a:tc>
                <a:extLst>
                  <a:ext uri="{0D108BD9-81ED-4DB2-BD59-A6C34878D82A}">
                    <a16:rowId xmlns:a16="http://schemas.microsoft.com/office/drawing/2014/main" val="3765869556"/>
                  </a:ext>
                </a:extLst>
              </a:tr>
              <a:tr h="323850">
                <a:tc rowSpan="4">
                  <a:txBody>
                    <a:bodyPr/>
                    <a:lstStyle/>
                    <a:p>
                      <a:endParaRPr lang="tr-TR" sz="1050" dirty="0"/>
                    </a:p>
                    <a:p>
                      <a:endParaRPr lang="tr-TR" sz="1050" dirty="0"/>
                    </a:p>
                    <a:p>
                      <a:endParaRPr lang="tr-TR" sz="1050" dirty="0"/>
                    </a:p>
                    <a:p>
                      <a:r>
                        <a:rPr lang="tr-TR" sz="1050" dirty="0"/>
                        <a:t>             1.DAVACI</a:t>
                      </a:r>
                    </a:p>
                  </a:txBody>
                  <a:tcPr/>
                </a:tc>
                <a:tc>
                  <a:txBody>
                    <a:bodyPr/>
                    <a:lstStyle/>
                    <a:p>
                      <a:r>
                        <a:rPr lang="tr-TR" sz="1050" dirty="0"/>
                        <a:t>ADI SOYADI</a:t>
                      </a:r>
                    </a:p>
                  </a:txBody>
                  <a:tcPr/>
                </a:tc>
                <a:tc>
                  <a:txBody>
                    <a:bodyPr/>
                    <a:lstStyle/>
                    <a:p>
                      <a:r>
                        <a:rPr lang="tr-TR" sz="1050" dirty="0"/>
                        <a:t>BURCU AKYOL ÇETİN</a:t>
                      </a:r>
                    </a:p>
                  </a:txBody>
                  <a:tcPr/>
                </a:tc>
                <a:extLst>
                  <a:ext uri="{0D108BD9-81ED-4DB2-BD59-A6C34878D82A}">
                    <a16:rowId xmlns:a16="http://schemas.microsoft.com/office/drawing/2014/main" val="2251035717"/>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04.04.1984</a:t>
                      </a:r>
                    </a:p>
                  </a:txBody>
                  <a:tcPr/>
                </a:tc>
                <a:extLst>
                  <a:ext uri="{0D108BD9-81ED-4DB2-BD59-A6C34878D82A}">
                    <a16:rowId xmlns:a16="http://schemas.microsoft.com/office/drawing/2014/main" val="2470273072"/>
                  </a:ext>
                </a:extLst>
              </a:tr>
              <a:tr h="323850">
                <a:tc vMerge="1">
                  <a:txBody>
                    <a:bodyPr/>
                    <a:lstStyle/>
                    <a:p>
                      <a:endParaRPr lang="tr-TR" sz="1050"/>
                    </a:p>
                  </a:txBody>
                  <a:tcPr/>
                </a:tc>
                <a:tc>
                  <a:txBody>
                    <a:bodyPr/>
                    <a:lstStyle/>
                    <a:p>
                      <a:r>
                        <a:rPr lang="tr-TR" sz="1050" dirty="0"/>
                        <a:t>CİNSİYETİ</a:t>
                      </a:r>
                    </a:p>
                  </a:txBody>
                  <a:tcPr/>
                </a:tc>
                <a:tc>
                  <a:txBody>
                    <a:bodyPr/>
                    <a:lstStyle/>
                    <a:p>
                      <a:r>
                        <a:rPr lang="tr-TR" sz="1050" dirty="0"/>
                        <a:t>KADIN</a:t>
                      </a:r>
                    </a:p>
                  </a:txBody>
                  <a:tcPr/>
                </a:tc>
                <a:extLst>
                  <a:ext uri="{0D108BD9-81ED-4DB2-BD59-A6C34878D82A}">
                    <a16:rowId xmlns:a16="http://schemas.microsoft.com/office/drawing/2014/main" val="3419893875"/>
                  </a:ext>
                </a:extLst>
              </a:tr>
              <a:tr h="323850">
                <a:tc vMerge="1">
                  <a:txBody>
                    <a:bodyPr/>
                    <a:lstStyle/>
                    <a:p>
                      <a:endParaRPr lang="tr-TR" sz="1050" dirty="0"/>
                    </a:p>
                  </a:txBody>
                  <a:tcPr/>
                </a:tc>
                <a:tc>
                  <a:txBody>
                    <a:bodyPr/>
                    <a:lstStyle/>
                    <a:p>
                      <a:r>
                        <a:rPr lang="tr-TR" sz="1050" dirty="0"/>
                        <a:t>MÜTEVEFFAYA YAKINLIĞI</a:t>
                      </a:r>
                    </a:p>
                  </a:txBody>
                  <a:tcPr/>
                </a:tc>
                <a:tc>
                  <a:txBody>
                    <a:bodyPr/>
                    <a:lstStyle/>
                    <a:p>
                      <a:r>
                        <a:rPr lang="tr-TR" sz="1050" dirty="0"/>
                        <a:t>ANNESİ</a:t>
                      </a:r>
                    </a:p>
                  </a:txBody>
                  <a:tcPr/>
                </a:tc>
                <a:extLst>
                  <a:ext uri="{0D108BD9-81ED-4DB2-BD59-A6C34878D82A}">
                    <a16:rowId xmlns:a16="http://schemas.microsoft.com/office/drawing/2014/main" val="3259328546"/>
                  </a:ext>
                </a:extLst>
              </a:tr>
              <a:tr h="323850">
                <a:tc rowSpan="4">
                  <a:txBody>
                    <a:bodyPr/>
                    <a:lstStyle/>
                    <a:p>
                      <a:endParaRPr lang="tr-TR" sz="1050" dirty="0"/>
                    </a:p>
                    <a:p>
                      <a:endParaRPr lang="tr-TR" sz="1050" dirty="0"/>
                    </a:p>
                    <a:p>
                      <a:endParaRPr lang="tr-TR" sz="1050"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sz="1050" dirty="0"/>
                        <a:t>              2.DAVACI</a:t>
                      </a:r>
                    </a:p>
                    <a:p>
                      <a:endParaRPr lang="tr-TR" sz="1050" dirty="0"/>
                    </a:p>
                  </a:txBody>
                  <a:tcPr/>
                </a:tc>
                <a:tc>
                  <a:txBody>
                    <a:bodyPr/>
                    <a:lstStyle/>
                    <a:p>
                      <a:r>
                        <a:rPr lang="tr-TR" sz="1050" dirty="0"/>
                        <a:t>ADI SOYADI</a:t>
                      </a:r>
                    </a:p>
                  </a:txBody>
                  <a:tcPr/>
                </a:tc>
                <a:tc>
                  <a:txBody>
                    <a:bodyPr/>
                    <a:lstStyle/>
                    <a:p>
                      <a:r>
                        <a:rPr lang="tr-TR" sz="1050" dirty="0"/>
                        <a:t>ÇAĞRI ÇETİN</a:t>
                      </a:r>
                    </a:p>
                  </a:txBody>
                  <a:tcPr/>
                </a:tc>
                <a:extLst>
                  <a:ext uri="{0D108BD9-81ED-4DB2-BD59-A6C34878D82A}">
                    <a16:rowId xmlns:a16="http://schemas.microsoft.com/office/drawing/2014/main" val="2141700846"/>
                  </a:ext>
                </a:extLst>
              </a:tr>
              <a:tr h="323850">
                <a:tc vMerge="1">
                  <a:txBody>
                    <a:bodyPr/>
                    <a:lstStyle/>
                    <a:p>
                      <a:endParaRPr lang="tr-TR" sz="1050"/>
                    </a:p>
                  </a:txBody>
                  <a:tcPr/>
                </a:tc>
                <a:tc>
                  <a:txBody>
                    <a:bodyPr/>
                    <a:lstStyle/>
                    <a:p>
                      <a:r>
                        <a:rPr lang="tr-TR" sz="1050" dirty="0"/>
                        <a:t>DOĞUM TARİHİ</a:t>
                      </a:r>
                    </a:p>
                  </a:txBody>
                  <a:tcPr/>
                </a:tc>
                <a:tc>
                  <a:txBody>
                    <a:bodyPr/>
                    <a:lstStyle/>
                    <a:p>
                      <a:r>
                        <a:rPr lang="tr-TR" sz="1050" dirty="0"/>
                        <a:t>21.05.1980</a:t>
                      </a:r>
                    </a:p>
                  </a:txBody>
                  <a:tcPr/>
                </a:tc>
                <a:extLst>
                  <a:ext uri="{0D108BD9-81ED-4DB2-BD59-A6C34878D82A}">
                    <a16:rowId xmlns:a16="http://schemas.microsoft.com/office/drawing/2014/main" val="3917340008"/>
                  </a:ext>
                </a:extLst>
              </a:tr>
              <a:tr h="323850">
                <a:tc vMerge="1">
                  <a:txBody>
                    <a:bodyPr/>
                    <a:lstStyle/>
                    <a:p>
                      <a:endParaRPr lang="tr-TR" sz="1050" dirty="0"/>
                    </a:p>
                  </a:txBody>
                  <a:tcPr/>
                </a:tc>
                <a:tc>
                  <a:txBody>
                    <a:bodyPr/>
                    <a:lstStyle/>
                    <a:p>
                      <a:r>
                        <a:rPr lang="tr-TR" sz="1050" dirty="0"/>
                        <a:t>CİNSİYETİ</a:t>
                      </a:r>
                    </a:p>
                  </a:txBody>
                  <a:tcPr/>
                </a:tc>
                <a:tc>
                  <a:txBody>
                    <a:bodyPr/>
                    <a:lstStyle/>
                    <a:p>
                      <a:r>
                        <a:rPr lang="tr-TR" sz="1050" dirty="0"/>
                        <a:t>ERKEK</a:t>
                      </a:r>
                    </a:p>
                  </a:txBody>
                  <a:tcPr/>
                </a:tc>
                <a:extLst>
                  <a:ext uri="{0D108BD9-81ED-4DB2-BD59-A6C34878D82A}">
                    <a16:rowId xmlns:a16="http://schemas.microsoft.com/office/drawing/2014/main" val="1457053057"/>
                  </a:ext>
                </a:extLst>
              </a:tr>
              <a:tr h="0">
                <a:tc vMerge="1">
                  <a:txBody>
                    <a:bodyPr/>
                    <a:lstStyle/>
                    <a:p>
                      <a:endParaRPr lang="tr-TR" sz="1050" dirty="0"/>
                    </a:p>
                  </a:txBody>
                  <a:tcPr/>
                </a:tc>
                <a:tc>
                  <a:txBody>
                    <a:bodyPr/>
                    <a:lstStyle/>
                    <a:p>
                      <a:r>
                        <a:rPr lang="tr-TR" sz="1050" dirty="0"/>
                        <a:t>MÜTEVEFFAYA YAKINLIĞI</a:t>
                      </a:r>
                    </a:p>
                  </a:txBody>
                  <a:tcPr/>
                </a:tc>
                <a:tc>
                  <a:txBody>
                    <a:bodyPr/>
                    <a:lstStyle/>
                    <a:p>
                      <a:r>
                        <a:rPr lang="tr-TR" sz="1050" dirty="0"/>
                        <a:t>BABASI</a:t>
                      </a:r>
                    </a:p>
                  </a:txBody>
                  <a:tcPr/>
                </a:tc>
                <a:extLst>
                  <a:ext uri="{0D108BD9-81ED-4DB2-BD59-A6C34878D82A}">
                    <a16:rowId xmlns:a16="http://schemas.microsoft.com/office/drawing/2014/main" val="292532595"/>
                  </a:ext>
                </a:extLst>
              </a:tr>
              <a:tr h="323850">
                <a:tc>
                  <a:txBody>
                    <a:bodyPr/>
                    <a:lstStyle/>
                    <a:p>
                      <a:r>
                        <a:rPr lang="tr-TR" sz="1050" dirty="0"/>
                        <a:t>EK BİLGİ</a:t>
                      </a:r>
                    </a:p>
                  </a:txBody>
                  <a:tcPr/>
                </a:tc>
                <a:tc gridSpan="2">
                  <a:txBody>
                    <a:bodyPr/>
                    <a:lstStyle/>
                    <a:p>
                      <a:r>
                        <a:rPr lang="tr-TR" sz="1050" dirty="0"/>
                        <a:t>YOK</a:t>
                      </a:r>
                    </a:p>
                  </a:txBody>
                  <a:tcPr/>
                </a:tc>
                <a:tc hMerge="1">
                  <a:txBody>
                    <a:bodyPr/>
                    <a:lstStyle/>
                    <a:p>
                      <a:endParaRPr lang="tr-TR" sz="1050" dirty="0"/>
                    </a:p>
                  </a:txBody>
                  <a:tcPr/>
                </a:tc>
                <a:extLst>
                  <a:ext uri="{0D108BD9-81ED-4DB2-BD59-A6C34878D82A}">
                    <a16:rowId xmlns:a16="http://schemas.microsoft.com/office/drawing/2014/main" val="2211713996"/>
                  </a:ext>
                </a:extLst>
              </a:tr>
            </a:tbl>
          </a:graphicData>
        </a:graphic>
      </p:graphicFrame>
      <p:sp>
        <p:nvSpPr>
          <p:cNvPr id="2" name="Metin kutusu 1">
            <a:extLst>
              <a:ext uri="{FF2B5EF4-FFF2-40B4-BE49-F238E27FC236}">
                <a16:creationId xmlns:a16="http://schemas.microsoft.com/office/drawing/2014/main" id="{B0DDE7E8-E07B-837C-8D38-039617090443}"/>
              </a:ext>
            </a:extLst>
          </p:cNvPr>
          <p:cNvSpPr txBox="1"/>
          <p:nvPr/>
        </p:nvSpPr>
        <p:spPr>
          <a:xfrm>
            <a:off x="301925" y="250166"/>
            <a:ext cx="10334445" cy="646331"/>
          </a:xfrm>
          <a:prstGeom prst="rect">
            <a:avLst/>
          </a:prstGeom>
          <a:noFill/>
        </p:spPr>
        <p:txBody>
          <a:bodyPr wrap="square" rtlCol="0">
            <a:spAutoFit/>
          </a:bodyPr>
          <a:lstStyle/>
          <a:p>
            <a:r>
              <a:rPr lang="tr-TR" dirty="0"/>
              <a:t>Örnek </a:t>
            </a:r>
            <a:r>
              <a:rPr lang="tr-TR"/>
              <a:t>Dava Dosyası-2</a:t>
            </a:r>
          </a:p>
          <a:p>
            <a:endParaRPr lang="tr-TR"/>
          </a:p>
        </p:txBody>
      </p:sp>
    </p:spTree>
    <p:extLst>
      <p:ext uri="{BB962C8B-B14F-4D97-AF65-F5344CB8AC3E}">
        <p14:creationId xmlns:p14="http://schemas.microsoft.com/office/powerpoint/2010/main" val="1285756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65E57C8-3B75-DFA2-9504-17026B20EC5C}"/>
              </a:ext>
            </a:extLst>
          </p:cNvPr>
          <p:cNvSpPr txBox="1"/>
          <p:nvPr/>
        </p:nvSpPr>
        <p:spPr>
          <a:xfrm>
            <a:off x="810883" y="1659285"/>
            <a:ext cx="10403457" cy="3539430"/>
          </a:xfrm>
          <a:prstGeom prst="rect">
            <a:avLst/>
          </a:prstGeom>
          <a:noFill/>
        </p:spPr>
        <p:txBody>
          <a:bodyPr wrap="square" rtlCol="0">
            <a:spAutoFit/>
          </a:bodyPr>
          <a:lstStyle/>
          <a:p>
            <a:r>
              <a:rPr lang="tr-TR" sz="1400" dirty="0"/>
              <a:t>Bu dava dosyasında;</a:t>
            </a:r>
          </a:p>
          <a:p>
            <a:endParaRPr lang="tr-TR" sz="1400" dirty="0"/>
          </a:p>
          <a:p>
            <a:r>
              <a:rPr lang="tr-TR" sz="1400" dirty="0"/>
              <a:t>i.	Trafik kazasından kaynaklanan destekten yoksun kalma tazminatının hesaplanması,</a:t>
            </a:r>
          </a:p>
          <a:p>
            <a:endParaRPr lang="tr-TR" sz="1400" dirty="0"/>
          </a:p>
          <a:p>
            <a:r>
              <a:rPr lang="tr-TR" sz="1400" dirty="0"/>
              <a:t>ii.	Müteveffanın 18 yaşından küçük ve çalışmayan bir çocuk olması durumunda farazi tazminat hesabının yapılması.</a:t>
            </a:r>
          </a:p>
          <a:p>
            <a:endParaRPr lang="tr-TR" sz="1400" dirty="0"/>
          </a:p>
          <a:p>
            <a:pPr marL="400050" indent="-400050">
              <a:buAutoNum type="romanLcPeriod" startAt="3"/>
            </a:pPr>
            <a:r>
              <a:rPr lang="tr-TR" sz="1400" dirty="0"/>
              <a:t>Müteveffanın gelirinin asgari ücret üzerinden hesaplanması, net asgari ücret tutarı üzerine aktif dönemde eklenecek asgari geçim indirimi tutarlarının gelecekteki medeni hali, muhtemel eşin çalışma durumu ve muhtemel çocuk sayısı göz önünde bulundurularak düzenlenmesi,</a:t>
            </a:r>
          </a:p>
          <a:p>
            <a:pPr marL="400050" indent="-400050">
              <a:buAutoNum type="romanLcPeriod" startAt="3"/>
            </a:pPr>
            <a:endParaRPr lang="tr-TR" sz="1400" dirty="0"/>
          </a:p>
          <a:p>
            <a:pPr marL="400050" indent="-400050">
              <a:buAutoNum type="romanLcPeriod" startAt="3"/>
            </a:pPr>
            <a:r>
              <a:rPr lang="tr-TR" sz="1400" dirty="0"/>
              <a:t>Müteveffanın muhtemel ilk evlenme yaşının, TÜİK  Evlenme ve Boşanma İstatistikleri göz önünde bulundurularak hesaplamaya dahil edilmesi,</a:t>
            </a:r>
          </a:p>
          <a:p>
            <a:pPr marL="400050" indent="-400050">
              <a:buAutoNum type="romanLcPeriod" startAt="3"/>
            </a:pPr>
            <a:endParaRPr lang="tr-TR" sz="1400" dirty="0"/>
          </a:p>
          <a:p>
            <a:pPr marL="400050" indent="-400050">
              <a:buAutoNum type="romanLcPeriod" startAt="3"/>
            </a:pPr>
            <a:r>
              <a:rPr lang="tr-TR" sz="1400" dirty="0"/>
              <a:t>Tazminattan indirilmek üzere yetiştirme giderinin anne ve baba üzerinden ayrı ayrı hesaplanması </a:t>
            </a:r>
          </a:p>
          <a:p>
            <a:endParaRPr lang="tr-TR" sz="1400" dirty="0"/>
          </a:p>
          <a:p>
            <a:r>
              <a:rPr lang="tr-TR" sz="1400" dirty="0"/>
              <a:t>anlatılmıştır.</a:t>
            </a:r>
          </a:p>
        </p:txBody>
      </p:sp>
    </p:spTree>
    <p:extLst>
      <p:ext uri="{BB962C8B-B14F-4D97-AF65-F5344CB8AC3E}">
        <p14:creationId xmlns:p14="http://schemas.microsoft.com/office/powerpoint/2010/main" val="3951147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BB9CCA4-F5E2-AED0-3130-FF25294E06B9}"/>
              </a:ext>
            </a:extLst>
          </p:cNvPr>
          <p:cNvSpPr txBox="1"/>
          <p:nvPr/>
        </p:nvSpPr>
        <p:spPr>
          <a:xfrm>
            <a:off x="946030" y="1136064"/>
            <a:ext cx="10299940" cy="4585871"/>
          </a:xfrm>
          <a:prstGeom prst="rect">
            <a:avLst/>
          </a:prstGeom>
          <a:noFill/>
        </p:spPr>
        <p:txBody>
          <a:bodyPr wrap="square" rtlCol="0">
            <a:spAutoFit/>
          </a:bodyPr>
          <a:lstStyle/>
          <a:p>
            <a:r>
              <a:rPr lang="tr-TR" dirty="0"/>
              <a:t>Müteveffanın Gelir Durumunun İncelenmesi :</a:t>
            </a:r>
          </a:p>
          <a:p>
            <a:endParaRPr lang="tr-TR" dirty="0"/>
          </a:p>
          <a:p>
            <a:r>
              <a:rPr lang="tr-TR" dirty="0"/>
              <a:t>	</a:t>
            </a:r>
            <a:r>
              <a:rPr lang="tr-TR" sz="1400" dirty="0"/>
              <a:t>Vefat ettiğinde henüz 6 yaşında olan İrem Çetin'in herhangi bir geliri olmadığından İrem Çetin'in desteğinden yoksun kalanlar için tazminat hesaplamalarında net asgari ücret esas alınmıştır. Dava dosyası içeriğinde, müteveffa çocuğun gelecekte nasıl bir eğitim alacağı ve hangi gelire sahip olacağı konusunda tahminde bulunmayı sağlayacak herhangi bir bilgi veya belge bulunmamaktadır. Dolayısıyla 18 yasında çalışma hayatına başlayacağı düşünülmektedir.</a:t>
            </a:r>
          </a:p>
          <a:p>
            <a:endParaRPr lang="tr-TR" sz="1400" dirty="0"/>
          </a:p>
          <a:p>
            <a:r>
              <a:rPr lang="tr-TR" sz="1400" dirty="0"/>
              <a:t>	Müteveffanın gelecekteki geliri olan net asgari ücret tutarı üzerine aktif dönemde eklenecek asgari geçim indirimi tutarlarının saptanması için, müteveffanın gelecekteki medeni hali, muhtemel eşin çalışma durumu ve muhtemel çocuk sayısı göz önünde bulundurulmuştur. Yerleşik uygulamada müteveffanın , yasasaydı TÜİK'in 2019 Evlenme ve Boşanma istatistiklerine göre kadınlar için ortalama ilk evlenme yaşı olan 25yaşında evleneceği ve iki çocuk sahibi olacağı varsayımı kullanılmaktadır. İrem Çetin'in evlendikten 2 yıl sonra (27 yaşındayken) ilk çocuğunun, takip eden iki yıl sonunda da (29 yaşındayken) ikinci çocuğunun dünyaya geleceği ve bu cocuklarin18 yasında aktif çalışma hayatına başlayacakları düşünülerek 18 yaşında destek kapsamından çıkacakları varsayılmıştır.</a:t>
            </a:r>
          </a:p>
          <a:p>
            <a:endParaRPr lang="tr-TR" sz="1400" dirty="0"/>
          </a:p>
          <a:p>
            <a:r>
              <a:rPr lang="tr-TR" sz="1400" dirty="0"/>
              <a:t>	Müteveffanın, yasasaydı 65 yaşından itibaren emekli olacağı varsayımı ile desteğinden yoksun kalanlar için yapılacak hesaplamada aktif ve pasif dönem ayrımı yapılmıştır.</a:t>
            </a:r>
          </a:p>
          <a:p>
            <a:endParaRPr lang="tr-TR" sz="1400" dirty="0"/>
          </a:p>
          <a:p>
            <a:r>
              <a:rPr lang="tr-TR" sz="1400" dirty="0"/>
              <a:t>-İrem Çetin'in pasif dönem aylık geliri için hesaplama tarihindeki AGİ'siz net asgari ücret olan 2.103,97 TL kullanılmıştır.</a:t>
            </a:r>
          </a:p>
        </p:txBody>
      </p:sp>
    </p:spTree>
    <p:extLst>
      <p:ext uri="{BB962C8B-B14F-4D97-AF65-F5344CB8AC3E}">
        <p14:creationId xmlns:p14="http://schemas.microsoft.com/office/powerpoint/2010/main" val="1134691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3F12D31-C84E-FC93-98D7-47F837087D24}"/>
              </a:ext>
            </a:extLst>
          </p:cNvPr>
          <p:cNvSpPr txBox="1"/>
          <p:nvPr/>
        </p:nvSpPr>
        <p:spPr>
          <a:xfrm>
            <a:off x="754116" y="960462"/>
            <a:ext cx="10334445" cy="5016758"/>
          </a:xfrm>
          <a:prstGeom prst="rect">
            <a:avLst/>
          </a:prstGeom>
          <a:noFill/>
        </p:spPr>
        <p:txBody>
          <a:bodyPr wrap="square" rtlCol="0">
            <a:spAutoFit/>
          </a:bodyPr>
          <a:lstStyle/>
          <a:p>
            <a:r>
              <a:rPr lang="tr-TR" dirty="0"/>
              <a:t>Müteveffanın Ailesinin Gelir Durumunun İncelenmesi :</a:t>
            </a:r>
          </a:p>
          <a:p>
            <a:endParaRPr lang="tr-TR" dirty="0"/>
          </a:p>
          <a:p>
            <a:r>
              <a:rPr lang="tr-TR" dirty="0"/>
              <a:t>	</a:t>
            </a:r>
            <a:r>
              <a:rPr lang="tr-TR" sz="1400" dirty="0"/>
              <a:t>Vefat edenin 18 yaşın altında olması durumunda aktif dönem başlangıcına kadar geçen dönem için yetiştirme gideri hesaplanır. Yetiştirme gideri, ailenin net geliri ile hesaplanır . Hesaplanan tutarın %10'u yetiştirme gideri olarak esas alınır ve hayatta olan ebeveynler için eşit şekilde bölünür.</a:t>
            </a:r>
          </a:p>
          <a:p>
            <a:endParaRPr lang="tr-TR" sz="1400" dirty="0"/>
          </a:p>
          <a:p>
            <a:r>
              <a:rPr lang="tr-TR" sz="1400" dirty="0"/>
              <a:t>	İrem Çetin'in annesi ve babası için yapılan yetiştirme gideri hesaplamalarında kullanılacak gelirin belirlenmesinde aşağıdaki hususlar dikkate alınmıştır :</a:t>
            </a:r>
          </a:p>
          <a:p>
            <a:endParaRPr lang="tr-TR" sz="1400" dirty="0"/>
          </a:p>
          <a:p>
            <a:r>
              <a:rPr lang="tr-TR" sz="1400" dirty="0"/>
              <a:t>-Yetiştirme döneminin bitimine kadar, yani müteveffa yaşasaydı 18 yaşına girdiğinde anne 48 ve baba 52 yaşında olacağı için hesaplamalarda yalnızca aktif dönem gelirleri kullanılmıştır.</a:t>
            </a:r>
          </a:p>
          <a:p>
            <a:endParaRPr lang="tr-TR" sz="1400" dirty="0"/>
          </a:p>
          <a:p>
            <a:r>
              <a:rPr lang="tr-TR" sz="1400" dirty="0"/>
              <a:t>-İrem Çetin'in annesi ve babasının aktif dönem aylık gelirleri için yürürlükteki evli, eşi çalışan ve çocuksuz durumuna uygun AGİ'li net asgari ücret olan(2.324,70 TL kullanılmıştır. </a:t>
            </a:r>
          </a:p>
          <a:p>
            <a:endParaRPr lang="tr-TR" sz="1400" dirty="0"/>
          </a:p>
          <a:p>
            <a:r>
              <a:rPr lang="tr-TR" sz="1400" dirty="0"/>
              <a:t>Bu dava dosyasında tazminata konu ZMSS poliçe tanzim tarihi 13.04.2020’dir. Poliçe tanzim tarihi itibarıyla geçerli olan ve 2020 yılında yürürlüğe giren Karayolları Motorlu Araçlar Zorunlu Mali Sorumluluk Sigortası Genel Şartlarında Değişiklik Yapılmasına Dair Genel Şartlara göre, tazminat hesabında Aktüeryal Yöntem kullanılması uygundur. Ancak farklı yöntem ve yaklaşımların tazminat hesaplamalarında yarattığı değişikliklerin gösterilebilmesi için bu dava dosyası, halihazırda kullanılmakta olan Progresif Rant Yöntemi , Aktüeryal Yöntem- Bakiye Ömür ve Bilinen Gelir Yaklaşımı ve Aktüeryal Yöntem- Tam Hayat ve Güncel Gelir Yaklaşımı çerçevesinde incelenmiştir.</a:t>
            </a:r>
          </a:p>
          <a:p>
            <a:endParaRPr lang="tr-TR" sz="1400" dirty="0"/>
          </a:p>
        </p:txBody>
      </p:sp>
    </p:spTree>
    <p:extLst>
      <p:ext uri="{BB962C8B-B14F-4D97-AF65-F5344CB8AC3E}">
        <p14:creationId xmlns:p14="http://schemas.microsoft.com/office/powerpoint/2010/main" val="2314440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497953" y="530674"/>
            <a:ext cx="10869283" cy="1631216"/>
          </a:xfrm>
          <a:prstGeom prst="rect">
            <a:avLst/>
          </a:prstGeom>
          <a:noFill/>
        </p:spPr>
        <p:txBody>
          <a:bodyPr wrap="square" rtlCol="0">
            <a:spAutoFit/>
          </a:bodyPr>
          <a:lstStyle/>
          <a:p>
            <a:r>
              <a:rPr lang="tr-TR" sz="2000" dirty="0"/>
              <a:t>Progresif Rant Yöntemi</a:t>
            </a:r>
          </a:p>
          <a:p>
            <a:pPr marL="457200" indent="-457200">
              <a:buAutoNum type="alphaUcPeriod"/>
            </a:pPr>
            <a:r>
              <a:rPr lang="tr-TR" sz="2000" dirty="0"/>
              <a:t>Tazminat Sürelerinin Belirlenmesi</a:t>
            </a:r>
          </a:p>
          <a:p>
            <a:r>
              <a:rPr lang="tr-TR" sz="2000" dirty="0"/>
              <a:t>İrem Çetin'in ve desteğinden yoksun kalanların 23.04.2020 kaza ve 21.06.2020 hesaplama tarihleri itibarıyla yaşları ve PMF 1931 Hayat Tablosu'na göre beklenen yaşam süreleri ile destek süreleri aşağıdaki tabloda gösterilmektedir.</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53" y="2340030"/>
            <a:ext cx="8961357" cy="2957184"/>
          </a:xfrm>
          <a:prstGeom prst="rect">
            <a:avLst/>
          </a:prstGeom>
        </p:spPr>
      </p:pic>
    </p:spTree>
    <p:extLst>
      <p:ext uri="{BB962C8B-B14F-4D97-AF65-F5344CB8AC3E}">
        <p14:creationId xmlns:p14="http://schemas.microsoft.com/office/powerpoint/2010/main" val="1121568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88731" y="520262"/>
            <a:ext cx="11051628" cy="4801314"/>
          </a:xfrm>
          <a:prstGeom prst="rect">
            <a:avLst/>
          </a:prstGeom>
          <a:noFill/>
        </p:spPr>
        <p:txBody>
          <a:bodyPr wrap="square" rtlCol="0">
            <a:spAutoFit/>
          </a:bodyPr>
          <a:lstStyle/>
          <a:p>
            <a:r>
              <a:rPr lang="tr-TR" dirty="0"/>
              <a:t>Tabloya göre,</a:t>
            </a:r>
          </a:p>
          <a:p>
            <a:pPr marL="285750" indent="-285750">
              <a:buFontTx/>
              <a:buChar char="-"/>
            </a:pPr>
            <a:r>
              <a:rPr lang="tr-TR" dirty="0"/>
              <a:t>Ölüm tarihinde 6 yaşında olan müteveffa İrem Çetin'in PMF 1931 Hayat Tablosu'na göre beklenen yaşam süresi 58 yıldır (6+ 58= 64 yaşında tazminat süresi son bulacaktır). Müteveffa yaşasaydı 18 yaşından itibaren destekte bulunmaya başlayacağından bu yaş itibarıyla destek süresi 64 - 18 = 46 yıl ile sınırlıdır.</a:t>
            </a:r>
          </a:p>
          <a:p>
            <a:pPr marL="285750" indent="-285750">
              <a:buFontTx/>
              <a:buChar char="-"/>
            </a:pPr>
            <a:r>
              <a:rPr lang="tr-TR" dirty="0"/>
              <a:t>Hesap tarihinde 36 yaşında ve PMF 1931 Hayat Tablosu'na göre beklenen yaşam süresi 33 yıl olan annesi Burcu Akyol Çetin'in 36 +33 = 69 yaşına kadar yaşaması beklenmektedir. Müteveffanın yaşasaydı 18 yaşına girdiği tarihte annesinin yaşı 48olduğundan, bu tarih itibarıyla 69-48= 21 yıl ihtiyaç süresi bulunmaktadır.</a:t>
            </a:r>
          </a:p>
          <a:p>
            <a:pPr marL="285750" indent="-285750">
              <a:buFontTx/>
              <a:buChar char="-"/>
            </a:pPr>
            <a:r>
              <a:rPr lang="tr-TR" dirty="0"/>
              <a:t>Hesap tarihinde 40 yaşında ve PMF 1931 Hayat Tablosu'na göre beklenen yaşam süresi 30 yıl olan babası Çağrı Çetin'in 40+30= 70 yaşına kadar yaşaması beklenmektedir. Müteveffanın yaşasaydı 18 yaşına girdiği tarihte babasının yaşı 52olduğundan, bu tarih itibarıyla 70 - 52 = 18 yıl ihtiyaç süresi bulunmaktadır.</a:t>
            </a:r>
          </a:p>
          <a:p>
            <a:r>
              <a:rPr lang="tr-TR" dirty="0"/>
              <a:t>Sonuç olarak müteveffanın yaşasaydı 18 yaşına girdiği tarih itibarıyla destek süresi46 yıl ile sınırlıdır, ancak davacıların bu tarih itibarıyla tazminat süreleri Burcu Akyol Çetin için 21 yıl ve Çağrı Çetin için 18 yıl olarak belirlenmiştir.</a:t>
            </a:r>
          </a:p>
          <a:p>
            <a:pPr marL="285750" indent="-285750">
              <a:buFontTx/>
              <a:buChar char="-"/>
            </a:pPr>
            <a:endParaRPr lang="tr-TR" dirty="0"/>
          </a:p>
        </p:txBody>
      </p:sp>
    </p:spTree>
    <p:extLst>
      <p:ext uri="{BB962C8B-B14F-4D97-AF65-F5344CB8AC3E}">
        <p14:creationId xmlns:p14="http://schemas.microsoft.com/office/powerpoint/2010/main" val="2040044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09" y="148130"/>
            <a:ext cx="10949136" cy="2305050"/>
          </a:xfrm>
          <a:prstGeom prst="rect">
            <a:avLst/>
          </a:prstGeom>
        </p:spPr>
      </p:pic>
      <p:sp>
        <p:nvSpPr>
          <p:cNvPr id="5" name="Metin kutusu 4"/>
          <p:cNvSpPr txBox="1"/>
          <p:nvPr/>
        </p:nvSpPr>
        <p:spPr>
          <a:xfrm>
            <a:off x="299709" y="2610683"/>
            <a:ext cx="11587491" cy="4247317"/>
          </a:xfrm>
          <a:prstGeom prst="rect">
            <a:avLst/>
          </a:prstGeom>
          <a:noFill/>
        </p:spPr>
        <p:txBody>
          <a:bodyPr wrap="square" rtlCol="0">
            <a:spAutoFit/>
          </a:bodyPr>
          <a:lstStyle/>
          <a:p>
            <a:r>
              <a:rPr lang="tr-TR" dirty="0"/>
              <a:t>Müteveffanın muhtemel yaşam süresi ve destekten yoksun kalanların tazminat sürelerini gösteren yaşam çizelgesi (Progresif Rant Yöntemi)</a:t>
            </a:r>
          </a:p>
          <a:p>
            <a:r>
              <a:rPr lang="tr-TR" dirty="0"/>
              <a:t>Buna göre,</a:t>
            </a:r>
          </a:p>
          <a:p>
            <a:pPr marL="285750" indent="-285750">
              <a:buFontTx/>
              <a:buChar char="-"/>
            </a:pPr>
            <a:r>
              <a:rPr lang="tr-TR" dirty="0"/>
              <a:t>Ölüm tarihinde 6 yaşında olan müteveffa İrem Çetin'in yaşasaydı ölüm tarihi itibarıyla beklenen yaşam süresinin 58 yıl olduğu; ancak destekten yoksun kalanların beklenen yaşam süreleri nedeniyle tazminat hesaplamasının 39 yaşında sona ereceği,</a:t>
            </a:r>
          </a:p>
          <a:p>
            <a:pPr marL="285750" indent="-285750">
              <a:buFontTx/>
              <a:buChar char="-"/>
            </a:pPr>
            <a:r>
              <a:rPr lang="tr-TR" dirty="0"/>
              <a:t>Ölüm tarihi ile hesap tarihi arasındaki işlemiş dönem süresinin 0, 161644 yıl(23.04.2020-20.06.2020 arası 59 gün = 59/365 yıl = 0, 161644 yıl) olduğu,</a:t>
            </a:r>
          </a:p>
          <a:p>
            <a:pPr marL="285750" indent="-285750">
              <a:buFontTx/>
              <a:buChar char="-"/>
            </a:pPr>
            <a:r>
              <a:rPr lang="tr-TR" dirty="0"/>
              <a:t>Hesap tarihinden yıl bitimine kadar geçen sürenin 6,333333 ay (21.06.2020 -31.12.2020 arası 6 ay, 10 gün = 6 + 10/30 ay = 6,333333 ay) olduğu,</a:t>
            </a:r>
          </a:p>
          <a:p>
            <a:pPr marL="285750" indent="-285750">
              <a:buFontTx/>
              <a:buChar char="-"/>
            </a:pPr>
            <a:r>
              <a:rPr lang="tr-TR" dirty="0"/>
              <a:t>Yetiştirme döneminin işlemiş ve işleyecek dönem olarak ikiye ayrıldığı, hesap tarihinden sonra geçen 12 yıllık sürenin işleyecek yetiştirme dönemi olduğu,</a:t>
            </a:r>
          </a:p>
          <a:p>
            <a:pPr marL="285750" indent="-285750">
              <a:buFontTx/>
              <a:buChar char="-"/>
            </a:pPr>
            <a:r>
              <a:rPr lang="tr-TR" dirty="0"/>
              <a:t>Yetiştirme döneminin bitiminin ardından ilk 18 yıldan sonra davacı Çağrı Çetin'in ve takip eden 3 yıldan sonra davacı Burcu Akyol Çetin'in destek kapsamından çıktığı,</a:t>
            </a:r>
          </a:p>
          <a:p>
            <a:pPr marL="285750" indent="-285750">
              <a:buFontTx/>
              <a:buChar char="-"/>
            </a:pPr>
            <a:r>
              <a:rPr lang="tr-TR" dirty="0"/>
              <a:t>Destek süresi boyunca müteveffanın yalnızca aktif dönemde olduğu belirlenmiştir.</a:t>
            </a:r>
          </a:p>
        </p:txBody>
      </p:sp>
    </p:spTree>
    <p:extLst>
      <p:ext uri="{BB962C8B-B14F-4D97-AF65-F5344CB8AC3E}">
        <p14:creationId xmlns:p14="http://schemas.microsoft.com/office/powerpoint/2010/main" val="375044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D8DC130B-AC30-F072-B9A3-F5262869A9E4}"/>
              </a:ext>
            </a:extLst>
          </p:cNvPr>
          <p:cNvSpPr txBox="1"/>
          <p:nvPr/>
        </p:nvSpPr>
        <p:spPr>
          <a:xfrm>
            <a:off x="914400" y="1738409"/>
            <a:ext cx="10363200" cy="3381182"/>
          </a:xfrm>
          <a:prstGeom prst="rect">
            <a:avLst/>
          </a:prstGeom>
          <a:noFill/>
        </p:spPr>
        <p:txBody>
          <a:bodyPr wrap="square" rtlCol="0">
            <a:spAutoFit/>
          </a:bodyPr>
          <a:lstStyle/>
          <a:p>
            <a:pPr marL="342900" lvl="0" indent="-342900">
              <a:lnSpc>
                <a:spcPct val="107000"/>
              </a:lnSpc>
              <a:spcAft>
                <a:spcPts val="800"/>
              </a:spcAft>
              <a:buFont typeface="+mj-lt"/>
              <a:buAutoNum type="arabicPeriod"/>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Desteğin Geliri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hesaplamalarında desteğin net geliri esas alınır. Ayrıca kişinin geliri gelirinin mesleğine ilişkin olarak gerekli kurumlar tarafından açıklanan emsal ücret araştırması sonucuna göre de belirlenebilir. Desteğin, yaşasaydı emekli olacağı yaş göz önünde bulundurularak hesaplamalarda aktif ve pasif dönem ayrımı yapılmakta ve bu ayrım da hesaplamalarda kullanılan geliri etkilemektedir.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Aksi tespit edilmedikçe aktif çalışma dönemleri sonu ya da diğer bir ifadeyle pasif döneme geçme yaşı yerleşik yargı uygulamalarında 60 yaş olarak kabul edilmektedir.</a:t>
            </a:r>
          </a:p>
          <a:p>
            <a:endParaRPr lang="tr-TR" dirty="0"/>
          </a:p>
        </p:txBody>
      </p:sp>
    </p:spTree>
    <p:extLst>
      <p:ext uri="{BB962C8B-B14F-4D97-AF65-F5344CB8AC3E}">
        <p14:creationId xmlns:p14="http://schemas.microsoft.com/office/powerpoint/2010/main" val="901277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36483" y="315310"/>
            <a:ext cx="11698014" cy="3970318"/>
          </a:xfrm>
          <a:prstGeom prst="rect">
            <a:avLst/>
          </a:prstGeom>
          <a:noFill/>
        </p:spPr>
        <p:txBody>
          <a:bodyPr wrap="square" rtlCol="0">
            <a:spAutoFit/>
          </a:bodyPr>
          <a:lstStyle/>
          <a:p>
            <a:r>
              <a:rPr lang="tr-TR" dirty="0"/>
              <a:t>B. İşlemiş Dönem Yetiştirme Gideri Hesabı (23.04.2020-20.06.2020)</a:t>
            </a:r>
          </a:p>
          <a:p>
            <a:endParaRPr lang="tr-TR" dirty="0"/>
          </a:p>
          <a:p>
            <a:r>
              <a:rPr lang="tr-TR" dirty="0"/>
              <a:t>Burcu Akyol Çetin'in ve Çağrı Çetin'in işlemiş dönemdeki gelirleri hesaplanarak, gelirlerin %5'i oranında yetiştirme giderleri elde edilmiştir. İşlemiş dönemde asgari ücret değişikliği olmamıştır.</a:t>
            </a:r>
          </a:p>
          <a:p>
            <a:r>
              <a:rPr lang="tr-TR" dirty="0"/>
              <a:t>    23.04.2020-20.06.2020 arası 1 ay, 28 günlük süre 1 + 28/30 ay = 1,933333 ay olduğundan anne Burcu Akyol Çetin'in ve baba Çağrı Çetin'in işlemiş dönem gelirleri aşağıdaki şekilde hesaplanmıştır:</a:t>
            </a:r>
          </a:p>
          <a:p>
            <a:r>
              <a:rPr lang="nl-NL" dirty="0"/>
              <a:t>Anne Net Gelir =</a:t>
            </a:r>
            <a:r>
              <a:rPr lang="tr-TR" dirty="0"/>
              <a:t>       2.324, 70 </a:t>
            </a:r>
            <a:r>
              <a:rPr lang="en-US" dirty="0"/>
              <a:t>x 1,933333 ay = 4.494,42 TL</a:t>
            </a:r>
            <a:endParaRPr lang="tr-TR" dirty="0"/>
          </a:p>
          <a:p>
            <a:r>
              <a:rPr lang="nl-NL" dirty="0"/>
              <a:t>Baba Net Gelir =</a:t>
            </a:r>
            <a:r>
              <a:rPr lang="tr-TR" dirty="0"/>
              <a:t>       2.324, 70 </a:t>
            </a:r>
            <a:r>
              <a:rPr lang="en-US" dirty="0"/>
              <a:t>x 1,933333 ay = 4.494,42 TL</a:t>
            </a:r>
            <a:endParaRPr lang="tr-TR" dirty="0"/>
          </a:p>
          <a:p>
            <a:endParaRPr lang="tr-TR" dirty="0"/>
          </a:p>
          <a:p>
            <a:r>
              <a:rPr lang="tr-TR" dirty="0"/>
              <a:t>İşlemiş dönem Yetiştirme Gideri hesabı:</a:t>
            </a:r>
          </a:p>
          <a:p>
            <a:pPr marL="285750" indent="-285750">
              <a:buFontTx/>
              <a:buChar char="-"/>
            </a:pPr>
            <a:r>
              <a:rPr lang="tr-TR" dirty="0"/>
              <a:t>Burcu Akyol Çetin için işlemiş dönem kusur indirimsiz yetiştirme gideri:</a:t>
            </a:r>
          </a:p>
          <a:p>
            <a:r>
              <a:rPr lang="tr-TR" dirty="0"/>
              <a:t>                                            = 4.494, 42 x 0,05 = 224,72 TL</a:t>
            </a:r>
          </a:p>
          <a:p>
            <a:pPr marL="285750" indent="-285750">
              <a:buFontTx/>
              <a:buChar char="-"/>
            </a:pPr>
            <a:r>
              <a:rPr lang="tr-TR" dirty="0"/>
              <a:t>Çağrı Çetin için işlemiş dönem kusur indirimsiz yetiştirme gideri:</a:t>
            </a:r>
          </a:p>
          <a:p>
            <a:r>
              <a:rPr lang="tr-TR" dirty="0"/>
              <a:t>                                             = 4.494, 42 x 0,05 = 224,72 TL</a:t>
            </a:r>
          </a:p>
        </p:txBody>
      </p:sp>
    </p:spTree>
    <p:extLst>
      <p:ext uri="{BB962C8B-B14F-4D97-AF65-F5344CB8AC3E}">
        <p14:creationId xmlns:p14="http://schemas.microsoft.com/office/powerpoint/2010/main" val="174638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62607" y="472966"/>
            <a:ext cx="11682248" cy="5909310"/>
          </a:xfrm>
          <a:prstGeom prst="rect">
            <a:avLst/>
          </a:prstGeom>
          <a:noFill/>
        </p:spPr>
        <p:txBody>
          <a:bodyPr wrap="square" rtlCol="0">
            <a:spAutoFit/>
          </a:bodyPr>
          <a:lstStyle/>
          <a:p>
            <a:r>
              <a:rPr lang="tr-TR" dirty="0"/>
              <a:t>C. İşleyecek Dönem Yetiştirme Gideri Hesabı (21.06.2020 - 31.12.2031)</a:t>
            </a:r>
          </a:p>
          <a:p>
            <a:endParaRPr lang="tr-TR" dirty="0"/>
          </a:p>
          <a:p>
            <a:r>
              <a:rPr lang="tr-TR" dirty="0"/>
              <a:t>Burcu Akyol Çetin'in ve Çağrı Çetin'in işleyecek dönemdeki gelirleri hesaplanarak %5'ioranında yetiştirme giderleri elde edilmiştir. İşleyecek dönem yetiştirme gideri, hesap tarihindeki net gelirler kullanılarak yalnızca aktif dönem olarak incelenmiştir.</a:t>
            </a:r>
          </a:p>
          <a:p>
            <a:r>
              <a:rPr lang="tr-TR" dirty="0"/>
              <a:t>Burcu Akyol Çetin'in ve Çağrı Çetin'in işleyecek dönem geliri aşağıdaki şekilde hesaplanır:</a:t>
            </a:r>
          </a:p>
          <a:p>
            <a:r>
              <a:rPr lang="tr-TR" dirty="0"/>
              <a:t>Aktif dönem: Aktif dönem aylık net geliri için hesap tarihinde yürürlükteki evli, eşi çalışan ve çocuksuz durumuna uygun AGİ'li net asgari ücret tutarı olan 2.324,70 TL kullanılmıştır. </a:t>
            </a:r>
          </a:p>
          <a:p>
            <a:r>
              <a:rPr lang="tr-TR" dirty="0"/>
              <a:t>Yaşlarda ve beklenen yaşam sürelerinde yapılan yuvarlamalar nedeniyle destek süreleri tam yıl olarak ifade edilmektedir. Ancak işleyecek dönem yetiştirme gideri hesabında yıl bitimine kalan sürenin ayrıca dikkate alınması gerekmektedir. 12 yıllık yetiştirme dönemi süresi, hesap tarihinden yıl bitimine kalan 6, 333333 ay ve 11 yıllık süre dikkate alınarak aşağıdaki şekilde hesaplanmıştır.</a:t>
            </a:r>
          </a:p>
          <a:p>
            <a:r>
              <a:rPr lang="tr-TR" dirty="0"/>
              <a:t>İşleyecek Dönem Yetiştirme Gideri Hesabı:</a:t>
            </a:r>
          </a:p>
          <a:p>
            <a:r>
              <a:rPr lang="tr-TR" dirty="0"/>
              <a:t>Burcu Akyol Çetin için işleyecek dönem kusur indirimsiz yetiştirme gideri:</a:t>
            </a:r>
          </a:p>
          <a:p>
            <a:r>
              <a:rPr lang="tr-TR" dirty="0"/>
              <a:t>     = (2.324, 70 x 6,333333 ay x 0,05) + (2.324, 70 x 12 ay × 11 yıl x 0,05)</a:t>
            </a:r>
          </a:p>
          <a:p>
            <a:r>
              <a:rPr lang="tr-TR" dirty="0"/>
              <a:t>     = 16.079,18 TL</a:t>
            </a:r>
          </a:p>
          <a:p>
            <a:r>
              <a:rPr lang="tr-TR" dirty="0"/>
              <a:t>Çağrı Çetin için işleyecek dönem kusur indirimsiz yetiştirme gideri:</a:t>
            </a:r>
          </a:p>
          <a:p>
            <a:r>
              <a:rPr lang="tr-TR" dirty="0"/>
              <a:t>     = (2.324, 70 x 6,333333 ay x 0,05) + (2.324, 70 x 12 ay × 11 yıl x 0,05)</a:t>
            </a:r>
          </a:p>
          <a:p>
            <a:r>
              <a:rPr lang="tr-TR" dirty="0"/>
              <a:t>     = 16.079,18 TL</a:t>
            </a:r>
          </a:p>
          <a:p>
            <a:endParaRPr lang="tr-TR" dirty="0"/>
          </a:p>
          <a:p>
            <a:endParaRPr lang="tr-TR" dirty="0"/>
          </a:p>
        </p:txBody>
      </p:sp>
    </p:spTree>
    <p:extLst>
      <p:ext uri="{BB962C8B-B14F-4D97-AF65-F5344CB8AC3E}">
        <p14:creationId xmlns:p14="http://schemas.microsoft.com/office/powerpoint/2010/main" val="668837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946" y="108579"/>
            <a:ext cx="6282906" cy="3365439"/>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946" y="3611460"/>
            <a:ext cx="6282906" cy="3088208"/>
          </a:xfrm>
          <a:prstGeom prst="rect">
            <a:avLst/>
          </a:prstGeom>
        </p:spPr>
      </p:pic>
    </p:spTree>
    <p:extLst>
      <p:ext uri="{BB962C8B-B14F-4D97-AF65-F5344CB8AC3E}">
        <p14:creationId xmlns:p14="http://schemas.microsoft.com/office/powerpoint/2010/main" val="125705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36483" y="441434"/>
            <a:ext cx="11256579" cy="2308324"/>
          </a:xfrm>
          <a:prstGeom prst="rect">
            <a:avLst/>
          </a:prstGeom>
          <a:noFill/>
        </p:spPr>
        <p:txBody>
          <a:bodyPr wrap="square" rtlCol="0">
            <a:spAutoFit/>
          </a:bodyPr>
          <a:lstStyle/>
          <a:p>
            <a:r>
              <a:rPr lang="tr-TR" dirty="0"/>
              <a:t>D. İşleyecek Dönem DYKT Hesabı (01.01.2032 tarihinden itibaren)</a:t>
            </a:r>
          </a:p>
          <a:p>
            <a:endParaRPr lang="tr-TR" dirty="0"/>
          </a:p>
          <a:p>
            <a:r>
              <a:rPr lang="tr-TR" dirty="0"/>
              <a:t>Destek Pay Oranları</a:t>
            </a:r>
          </a:p>
          <a:p>
            <a:r>
              <a:rPr lang="tr-TR" dirty="0"/>
              <a:t>  </a:t>
            </a:r>
          </a:p>
          <a:p>
            <a:r>
              <a:rPr lang="tr-TR" dirty="0"/>
              <a:t> İşlemiş dönemde, müteveffa yaşasaydı henüz18 yaşına girmemiş olacağı için herhangi bir destekten yoksun kalma tazminatı hesabı yapılmamıştır. İşleyecek dönemde ise anne ve babasının da destek kapsamında olduğu düşünülerek; bekar, evli-çocuksuz ve evli-çocuklu olması durumları için gelir paylaştırma oranları belirlenmiştir.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2" y="3410606"/>
            <a:ext cx="9664263" cy="2590800"/>
          </a:xfrm>
          <a:prstGeom prst="rect">
            <a:avLst/>
          </a:prstGeom>
        </p:spPr>
      </p:pic>
    </p:spTree>
    <p:extLst>
      <p:ext uri="{BB962C8B-B14F-4D97-AF65-F5344CB8AC3E}">
        <p14:creationId xmlns:p14="http://schemas.microsoft.com/office/powerpoint/2010/main" val="1843460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394138"/>
            <a:ext cx="11508828" cy="1477328"/>
          </a:xfrm>
          <a:prstGeom prst="rect">
            <a:avLst/>
          </a:prstGeom>
          <a:noFill/>
        </p:spPr>
        <p:txBody>
          <a:bodyPr wrap="square" rtlCol="0">
            <a:spAutoFit/>
          </a:bodyPr>
          <a:lstStyle/>
          <a:p>
            <a:r>
              <a:rPr lang="tr-TR" dirty="0"/>
              <a:t>İrem Çetin'in işleyecek dönemdeki geliri destek sürelerine göre destekten yoksun kalanlar arasında paylaştırılmıştır. İşleyecek dönem, İrem Çetin'in hesap tarihindeki net geliri kullanılarak yalnızca aktif dönem için incelenmiş ve medeni durum ile çocuk sayısına bağlı olarak AGİ'lerin değiştiği yaşlar dikkate alınarak çeşitli zaman dilimlerine ayrılmıştır. Yetiştirme döneminden tazminat sürelerinin bitimine kadar (18-39 yaşları arasındaki) AGİ’siz net asgari ücret ve AGI tutarları aşağıdaki tabloda verilmiştir.</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9" y="2222773"/>
            <a:ext cx="9115425" cy="2790825"/>
          </a:xfrm>
          <a:prstGeom prst="rect">
            <a:avLst/>
          </a:prstGeom>
        </p:spPr>
      </p:pic>
    </p:spTree>
    <p:extLst>
      <p:ext uri="{BB962C8B-B14F-4D97-AF65-F5344CB8AC3E}">
        <p14:creationId xmlns:p14="http://schemas.microsoft.com/office/powerpoint/2010/main" val="2695126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425669"/>
            <a:ext cx="11603421" cy="5078313"/>
          </a:xfrm>
          <a:prstGeom prst="rect">
            <a:avLst/>
          </a:prstGeom>
          <a:noFill/>
        </p:spPr>
        <p:txBody>
          <a:bodyPr wrap="square" rtlCol="0">
            <a:spAutoFit/>
          </a:bodyPr>
          <a:lstStyle/>
          <a:p>
            <a:r>
              <a:rPr lang="tr-TR" dirty="0"/>
              <a:t>İşleyecek Dönem DYKT Hesabı:</a:t>
            </a:r>
          </a:p>
          <a:p>
            <a:endParaRPr lang="tr-TR" dirty="0"/>
          </a:p>
          <a:p>
            <a:pPr marL="285750" indent="-285750">
              <a:buFontTx/>
              <a:buChar char="-"/>
            </a:pPr>
            <a:r>
              <a:rPr lang="tr-TR" dirty="0"/>
              <a:t>Burcu Akyol için işleyecek dönem kusur indirimsiz DYKT:</a:t>
            </a:r>
          </a:p>
          <a:p>
            <a:r>
              <a:rPr lang="tr-TR" dirty="0"/>
              <a:t>          =(</a:t>
            </a:r>
            <a:r>
              <a:rPr lang="es-ES" dirty="0"/>
              <a:t>2.324, 70 x 12 ay x 7 yıl x</a:t>
            </a:r>
            <a:r>
              <a:rPr lang="tr-TR" dirty="0"/>
              <a:t>1/4) </a:t>
            </a:r>
            <a:r>
              <a:rPr lang="es-ES" dirty="0"/>
              <a:t>+</a:t>
            </a:r>
            <a:r>
              <a:rPr lang="tr-TR" dirty="0"/>
              <a:t> (</a:t>
            </a:r>
            <a:r>
              <a:rPr lang="es-ES" dirty="0"/>
              <a:t>2.368, 84 x 12 ay × 2 yıl x</a:t>
            </a:r>
            <a:r>
              <a:rPr lang="tr-TR" dirty="0"/>
              <a:t> 1/6) </a:t>
            </a:r>
          </a:p>
          <a:p>
            <a:r>
              <a:rPr lang="tr-TR" dirty="0"/>
              <a:t>          </a:t>
            </a:r>
            <a:r>
              <a:rPr lang="es-ES" dirty="0"/>
              <a:t>+</a:t>
            </a:r>
            <a:r>
              <a:rPr lang="tr-TR" dirty="0"/>
              <a:t> </a:t>
            </a:r>
            <a:r>
              <a:rPr lang="es-ES" dirty="0"/>
              <a:t>(2.401,95 × 12 ay × 2 yıl x</a:t>
            </a:r>
            <a:r>
              <a:rPr lang="tr-TR" dirty="0"/>
              <a:t> 1/7) </a:t>
            </a:r>
            <a:r>
              <a:rPr lang="es-ES" dirty="0"/>
              <a:t>+</a:t>
            </a:r>
            <a:r>
              <a:rPr lang="tr-TR" dirty="0"/>
              <a:t> (</a:t>
            </a:r>
            <a:r>
              <a:rPr lang="es-ES" dirty="0"/>
              <a:t>2.435,06 x 12 ay x 7 yıl x</a:t>
            </a:r>
            <a:r>
              <a:rPr lang="tr-TR" dirty="0"/>
              <a:t> 1/8)</a:t>
            </a:r>
          </a:p>
          <a:p>
            <a:r>
              <a:rPr lang="tr-TR" dirty="0"/>
              <a:t>          </a:t>
            </a:r>
            <a:r>
              <a:rPr lang="es-ES" dirty="0"/>
              <a:t>+</a:t>
            </a:r>
            <a:r>
              <a:rPr lang="tr-TR" dirty="0"/>
              <a:t> (</a:t>
            </a:r>
            <a:r>
              <a:rPr lang="es-ES" dirty="0"/>
              <a:t>2.435,06 x 12 ay x </a:t>
            </a:r>
            <a:r>
              <a:rPr lang="tr-TR" dirty="0"/>
              <a:t>3</a:t>
            </a:r>
            <a:r>
              <a:rPr lang="es-ES" dirty="0"/>
              <a:t> yıl x</a:t>
            </a:r>
            <a:r>
              <a:rPr lang="tr-TR" dirty="0"/>
              <a:t> 1/7)</a:t>
            </a:r>
          </a:p>
          <a:p>
            <a:r>
              <a:rPr lang="tr-TR" dirty="0"/>
              <a:t>          = 104.620, 61 TL</a:t>
            </a:r>
          </a:p>
          <a:p>
            <a:endParaRPr lang="tr-TR" dirty="0"/>
          </a:p>
          <a:p>
            <a:pPr marL="285750" indent="-285750">
              <a:buFontTx/>
              <a:buChar char="-"/>
            </a:pPr>
            <a:r>
              <a:rPr lang="tr-TR" dirty="0"/>
              <a:t>Çağrı Çetin için işleyecek dönem kusur indirimsiz DYKT:</a:t>
            </a:r>
          </a:p>
          <a:p>
            <a:r>
              <a:rPr lang="tr-TR" dirty="0"/>
              <a:t>           =(</a:t>
            </a:r>
            <a:r>
              <a:rPr lang="es-ES" dirty="0"/>
              <a:t>2.324, 70 x 12 ay x 7 yıl x</a:t>
            </a:r>
            <a:r>
              <a:rPr lang="tr-TR" dirty="0"/>
              <a:t>1/4) </a:t>
            </a:r>
            <a:r>
              <a:rPr lang="es-ES" dirty="0"/>
              <a:t>+</a:t>
            </a:r>
            <a:r>
              <a:rPr lang="tr-TR" dirty="0"/>
              <a:t> (</a:t>
            </a:r>
            <a:r>
              <a:rPr lang="es-ES" dirty="0"/>
              <a:t>2.368, 84 x 12 ay × 2 yıl x</a:t>
            </a:r>
            <a:r>
              <a:rPr lang="tr-TR" dirty="0"/>
              <a:t> 1/6)</a:t>
            </a:r>
          </a:p>
          <a:p>
            <a:r>
              <a:rPr lang="tr-TR" dirty="0"/>
              <a:t>           </a:t>
            </a:r>
            <a:r>
              <a:rPr lang="es-ES" dirty="0"/>
              <a:t>+</a:t>
            </a:r>
            <a:r>
              <a:rPr lang="tr-TR" dirty="0"/>
              <a:t> </a:t>
            </a:r>
            <a:r>
              <a:rPr lang="es-ES" dirty="0"/>
              <a:t>(2.401,95 × 12 ay × 2 yıl x</a:t>
            </a:r>
            <a:r>
              <a:rPr lang="tr-TR" dirty="0"/>
              <a:t> 1/7) </a:t>
            </a:r>
            <a:r>
              <a:rPr lang="es-ES" dirty="0"/>
              <a:t>+</a:t>
            </a:r>
            <a:r>
              <a:rPr lang="tr-TR" dirty="0"/>
              <a:t> (</a:t>
            </a:r>
            <a:r>
              <a:rPr lang="es-ES" dirty="0"/>
              <a:t>2.435,06 x 12 ay x 7 yıl x</a:t>
            </a:r>
            <a:r>
              <a:rPr lang="tr-TR" dirty="0"/>
              <a:t> 1/8)</a:t>
            </a:r>
          </a:p>
          <a:p>
            <a:r>
              <a:rPr lang="tr-TR" dirty="0"/>
              <a:t>           = 92.097,45 TL</a:t>
            </a:r>
          </a:p>
          <a:p>
            <a:endParaRPr lang="tr-TR" dirty="0"/>
          </a:p>
          <a:p>
            <a:r>
              <a:rPr lang="tr-TR" dirty="0"/>
              <a:t>Progresif Rant </a:t>
            </a:r>
            <a:r>
              <a:rPr lang="tr-TR" dirty="0" err="1"/>
              <a:t>Yöntemi'ne</a:t>
            </a:r>
            <a:r>
              <a:rPr lang="tr-TR" dirty="0"/>
              <a:t> göre işleyecek dönem tazminatı, müteveffanın bilinen en son geliri esas alınarak, yıllık net gelirin her yıl için %10 oranında artırılması, %10 oranında indirilmesi ve destekten yoksun kalanlar arasında paylaştırılması ile hesaplanır. Destekten yoksun kalan kişinin kullanılan hayat tablosuna göre elde edilen destek süresi ile sınırlı olmak üzere, hesaplama tarihi itibarıyla her yıl için gelirin birikimli değeri ve bugünkü değeri belirlenir. </a:t>
            </a:r>
          </a:p>
        </p:txBody>
      </p:sp>
    </p:spTree>
    <p:extLst>
      <p:ext uri="{BB962C8B-B14F-4D97-AF65-F5344CB8AC3E}">
        <p14:creationId xmlns:p14="http://schemas.microsoft.com/office/powerpoint/2010/main" val="29239644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394138"/>
            <a:ext cx="11414235" cy="6186309"/>
          </a:xfrm>
          <a:prstGeom prst="rect">
            <a:avLst/>
          </a:prstGeom>
          <a:noFill/>
        </p:spPr>
        <p:txBody>
          <a:bodyPr wrap="square" rtlCol="0">
            <a:spAutoFit/>
          </a:bodyPr>
          <a:lstStyle/>
          <a:p>
            <a:r>
              <a:rPr lang="tr-TR" dirty="0"/>
              <a:t>E. Zarardan İndirim Sebepleri</a:t>
            </a:r>
          </a:p>
          <a:p>
            <a:endParaRPr lang="tr-TR" dirty="0"/>
          </a:p>
          <a:p>
            <a:r>
              <a:rPr lang="tr-TR" dirty="0"/>
              <a:t>Evlilik Tenzili</a:t>
            </a:r>
          </a:p>
          <a:p>
            <a:r>
              <a:rPr lang="tr-TR" dirty="0"/>
              <a:t>Müteveffa İrem Çetin'in desteğinden yoksun kalan anne Burcu Akyol Çetin ve baba</a:t>
            </a:r>
          </a:p>
          <a:p>
            <a:r>
              <a:rPr lang="tr-TR" dirty="0"/>
              <a:t>Çağrı Çetin için herhangi bir evlilik tenzili yapılmasına gerek yoktur.</a:t>
            </a:r>
          </a:p>
          <a:p>
            <a:endParaRPr lang="tr-TR" dirty="0"/>
          </a:p>
          <a:p>
            <a:r>
              <a:rPr lang="tr-TR" dirty="0"/>
              <a:t>Kusur İndirimi</a:t>
            </a:r>
          </a:p>
          <a:p>
            <a:r>
              <a:rPr lang="tr-TR" dirty="0"/>
              <a:t>Dava dosyasındaki bilgilerden, müteveffanın ya da anne ve babasının olayda</a:t>
            </a:r>
          </a:p>
          <a:p>
            <a:r>
              <a:rPr lang="tr-TR" dirty="0"/>
              <a:t>kusursuz olduğu anlaşılmıştır. Bu nedenle herhangi bir kusur indirimi yapılmasına gerek</a:t>
            </a:r>
          </a:p>
          <a:p>
            <a:r>
              <a:rPr lang="tr-TR" dirty="0"/>
              <a:t>yoktur.</a:t>
            </a:r>
          </a:p>
          <a:p>
            <a:endParaRPr lang="tr-TR" dirty="0"/>
          </a:p>
          <a:p>
            <a:r>
              <a:rPr lang="tr-TR" dirty="0"/>
              <a:t>Yetiştirme Gideri </a:t>
            </a:r>
          </a:p>
          <a:p>
            <a:r>
              <a:rPr lang="tr-TR" dirty="0"/>
              <a:t>         Hesap Tarihi Nihai DYKT     = Hesap Tarihi Toplam DYKT</a:t>
            </a:r>
          </a:p>
          <a:p>
            <a:r>
              <a:rPr lang="tr-TR" dirty="0"/>
              <a:t>                                                      - İşlemiş Dönem Yetiştirme Gideri (varsa)</a:t>
            </a:r>
          </a:p>
          <a:p>
            <a:r>
              <a:rPr lang="tr-TR" dirty="0"/>
              <a:t>                                                      -İşleyecek Dönem Yetiştirme Gideri (varsa)</a:t>
            </a:r>
          </a:p>
          <a:p>
            <a:r>
              <a:rPr lang="tr-TR" dirty="0"/>
              <a:t>        </a:t>
            </a:r>
          </a:p>
          <a:p>
            <a:r>
              <a:rPr lang="tr-TR" dirty="0"/>
              <a:t>         Kaza Tarihi Nihai DYKT        = Hesap Tarihi Toplam DYKT</a:t>
            </a:r>
          </a:p>
          <a:p>
            <a:r>
              <a:rPr lang="tr-TR" dirty="0"/>
              <a:t>                                                      - İşlemiş Dönem Yetiştirme Gideri (varsa)</a:t>
            </a:r>
          </a:p>
          <a:p>
            <a:r>
              <a:rPr lang="tr-TR" dirty="0"/>
              <a:t>                                                      -İşleyecek Dönem Yetiştirme Gideri (varsa) x 1/(1+ (i x t))</a:t>
            </a:r>
          </a:p>
          <a:p>
            <a:pPr marL="285750" indent="-285750">
              <a:buFontTx/>
              <a:buChar char="-"/>
            </a:pPr>
            <a:endParaRPr lang="tr-TR" dirty="0"/>
          </a:p>
          <a:p>
            <a:endParaRPr lang="tr-TR" dirty="0"/>
          </a:p>
          <a:p>
            <a:endParaRPr lang="tr-TR" dirty="0"/>
          </a:p>
        </p:txBody>
      </p:sp>
    </p:spTree>
    <p:extLst>
      <p:ext uri="{BB962C8B-B14F-4D97-AF65-F5344CB8AC3E}">
        <p14:creationId xmlns:p14="http://schemas.microsoft.com/office/powerpoint/2010/main" val="3855742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15310" y="362607"/>
            <a:ext cx="11272345" cy="2031325"/>
          </a:xfrm>
          <a:prstGeom prst="rect">
            <a:avLst/>
          </a:prstGeom>
          <a:noFill/>
        </p:spPr>
        <p:txBody>
          <a:bodyPr wrap="square" rtlCol="0">
            <a:spAutoFit/>
          </a:bodyPr>
          <a:lstStyle/>
          <a:p>
            <a:r>
              <a:rPr lang="tr-TR" dirty="0"/>
              <a:t>Eşitlik 'de; i yıllık kanuni faiz oranı ve t kaza tarihinden hesap tarihine kadar yıl</a:t>
            </a:r>
          </a:p>
          <a:p>
            <a:r>
              <a:rPr lang="tr-TR" dirty="0"/>
              <a:t>cinsinden geçen süre (işlemiş dönem süresi) olarak tanımlanmaktadır.) </a:t>
            </a:r>
          </a:p>
          <a:p>
            <a:endParaRPr lang="tr-TR" dirty="0"/>
          </a:p>
          <a:p>
            <a:r>
              <a:rPr lang="tr-TR" dirty="0"/>
              <a:t>        Eğer kazada müteveffa veya desteğinden yoksun kalan davacıların kusuru söz</a:t>
            </a:r>
          </a:p>
          <a:p>
            <a:r>
              <a:rPr lang="tr-TR" dirty="0"/>
              <a:t>konusu ise önce destekten yoksun kalma tazminatına kusur indirimi yansıtılır, daha sonra</a:t>
            </a:r>
          </a:p>
          <a:p>
            <a:r>
              <a:rPr lang="tr-TR" dirty="0"/>
              <a:t>yetiştirme gideri düşülür. </a:t>
            </a:r>
          </a:p>
          <a:p>
            <a:endParaRPr lang="tr-TR" dirty="0"/>
          </a:p>
        </p:txBody>
      </p:sp>
    </p:spTree>
    <p:extLst>
      <p:ext uri="{BB962C8B-B14F-4D97-AF65-F5344CB8AC3E}">
        <p14:creationId xmlns:p14="http://schemas.microsoft.com/office/powerpoint/2010/main" val="2548443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52248" y="346841"/>
            <a:ext cx="11414235" cy="6740307"/>
          </a:xfrm>
          <a:prstGeom prst="rect">
            <a:avLst/>
          </a:prstGeom>
          <a:noFill/>
        </p:spPr>
        <p:txBody>
          <a:bodyPr wrap="square" rtlCol="0">
            <a:spAutoFit/>
          </a:bodyPr>
          <a:lstStyle/>
          <a:p>
            <a:r>
              <a:rPr lang="tr-TR" dirty="0"/>
              <a:t>F. Nihai Tazminatlar</a:t>
            </a:r>
          </a:p>
          <a:p>
            <a:endParaRPr lang="tr-TR" dirty="0"/>
          </a:p>
          <a:p>
            <a:r>
              <a:rPr lang="tr-TR" dirty="0"/>
              <a:t>Hesap Tarihi itibarıyla Nihai DYKT Hesabı:</a:t>
            </a:r>
          </a:p>
          <a:p>
            <a:endParaRPr lang="tr-TR" dirty="0"/>
          </a:p>
          <a:p>
            <a:r>
              <a:rPr lang="tr-TR" dirty="0"/>
              <a:t>- Burcu Akyol Çetin için hesap tarihi itibarıyla nihai DYKT:</a:t>
            </a:r>
          </a:p>
          <a:p>
            <a:r>
              <a:rPr lang="tr-TR" dirty="0"/>
              <a:t> </a:t>
            </a:r>
          </a:p>
          <a:p>
            <a:r>
              <a:rPr lang="tr-TR" dirty="0"/>
              <a:t>                        =    104.620, 61  -   ( 224,72 + 16.079, 18 )</a:t>
            </a:r>
          </a:p>
          <a:p>
            <a:endParaRPr lang="tr-TR" dirty="0"/>
          </a:p>
          <a:p>
            <a:endParaRPr lang="tr-TR" dirty="0"/>
          </a:p>
          <a:p>
            <a:r>
              <a:rPr lang="tr-TR" dirty="0"/>
              <a:t>                        =    104.620, 61  -    16.303,90   = 88.316,72 TL</a:t>
            </a:r>
          </a:p>
          <a:p>
            <a:endParaRPr lang="tr-TR" dirty="0"/>
          </a:p>
          <a:p>
            <a:endParaRPr lang="tr-TR" dirty="0"/>
          </a:p>
          <a:p>
            <a:r>
              <a:rPr lang="tr-TR" dirty="0"/>
              <a:t>- Çağrı Çetin için hesap tarihi itibarıyla nihai DYKT:</a:t>
            </a:r>
          </a:p>
          <a:p>
            <a:endParaRPr lang="tr-TR" dirty="0"/>
          </a:p>
          <a:p>
            <a:r>
              <a:rPr lang="tr-TR" dirty="0"/>
              <a:t>                        =    92.097, 45 -   ( 224,72 + 16.079, 18 )</a:t>
            </a:r>
          </a:p>
          <a:p>
            <a:endParaRPr lang="tr-TR" dirty="0"/>
          </a:p>
          <a:p>
            <a:r>
              <a:rPr lang="tr-TR" dirty="0"/>
              <a:t>                        </a:t>
            </a:r>
          </a:p>
          <a:p>
            <a:r>
              <a:rPr lang="tr-TR" dirty="0"/>
              <a:t>                        =    92.097, 45 -    16.303,90    = 75.793,55 TL</a:t>
            </a:r>
          </a:p>
          <a:p>
            <a:endParaRPr lang="tr-TR" dirty="0"/>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257315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78372" y="394138"/>
            <a:ext cx="11335407" cy="6740307"/>
          </a:xfrm>
          <a:prstGeom prst="rect">
            <a:avLst/>
          </a:prstGeom>
          <a:noFill/>
        </p:spPr>
        <p:txBody>
          <a:bodyPr wrap="square" rtlCol="0">
            <a:spAutoFit/>
          </a:bodyPr>
          <a:lstStyle/>
          <a:p>
            <a:r>
              <a:rPr lang="tr-TR" dirty="0"/>
              <a:t>Kaza Tarihi İtibarıyla Nihai DYKT Hesabı:</a:t>
            </a:r>
          </a:p>
          <a:p>
            <a:endParaRPr lang="tr-TR" dirty="0"/>
          </a:p>
          <a:p>
            <a:r>
              <a:rPr lang="tr-TR" dirty="0"/>
              <a:t>- Burcu Akyol Çetin için kaza tarihi itibarıyla nihai DYKT:</a:t>
            </a:r>
          </a:p>
          <a:p>
            <a:r>
              <a:rPr lang="tr-TR" dirty="0"/>
              <a:t> </a:t>
            </a:r>
          </a:p>
          <a:p>
            <a:r>
              <a:rPr lang="tr-TR" dirty="0"/>
              <a:t>                =104.620, 61 x 1/ (1+ (0,09 x 0, 161644 yıl)</a:t>
            </a:r>
          </a:p>
          <a:p>
            <a:r>
              <a:rPr lang="tr-TR" dirty="0"/>
              <a:t>                 - (224, 72 + 16.079, 18 x 1/ (1+ (0,09 x 0, 161644 yıl)</a:t>
            </a:r>
          </a:p>
          <a:p>
            <a:r>
              <a:rPr lang="tr-TR" dirty="0"/>
              <a:t>                =103.120, 42 - 16.073, 33 = 87.047,09 TL</a:t>
            </a:r>
          </a:p>
          <a:p>
            <a:endParaRPr lang="tr-TR" dirty="0"/>
          </a:p>
          <a:p>
            <a:endParaRPr lang="tr-TR" dirty="0"/>
          </a:p>
          <a:p>
            <a:pPr marL="285750" indent="-285750">
              <a:buFontTx/>
              <a:buChar char="-"/>
            </a:pPr>
            <a:r>
              <a:rPr lang="tr-TR" dirty="0"/>
              <a:t>Çağrı Çetin için kaza tarihi itibarıyla nihai DYKT:</a:t>
            </a:r>
          </a:p>
          <a:p>
            <a:pPr marL="285750" indent="-285750">
              <a:buFontTx/>
              <a:buChar char="-"/>
            </a:pPr>
            <a:endParaRPr lang="tr-TR" dirty="0"/>
          </a:p>
          <a:p>
            <a:r>
              <a:rPr lang="tr-TR" dirty="0"/>
              <a:t>                  =92.097,45 x 1/ (1+ (0,09 x 0, 161644 yıl)</a:t>
            </a:r>
          </a:p>
          <a:p>
            <a:r>
              <a:rPr lang="tr-TR" dirty="0"/>
              <a:t>                   - (224, 72 + 16.079, 18 x 1/ (1+ (0,09 x 0, 161644 yıl)</a:t>
            </a:r>
          </a:p>
          <a:p>
            <a:r>
              <a:rPr lang="tr-TR" dirty="0"/>
              <a:t>                  =90.776,83 - 16.073,33 = 74.703,50 TL</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87.047,09 TL</a:t>
            </a:r>
            <a:endParaRPr kumimoji="0" 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40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85FC2A4-CD22-DF46-2EB0-557C974C07A1}"/>
              </a:ext>
            </a:extLst>
          </p:cNvPr>
          <p:cNvSpPr txBox="1"/>
          <p:nvPr/>
        </p:nvSpPr>
        <p:spPr>
          <a:xfrm>
            <a:off x="914400" y="1493342"/>
            <a:ext cx="10363200" cy="3871316"/>
          </a:xfrm>
          <a:prstGeom prst="rect">
            <a:avLst/>
          </a:prstGeom>
          <a:noFill/>
        </p:spPr>
        <p:txBody>
          <a:bodyPr wrap="square" rtlCol="0">
            <a:spAutoFit/>
          </a:bodyPr>
          <a:lstStyle/>
          <a:p>
            <a:pPr lvl="0">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2. Desteğin süresi ve beklenen yaşam süresi: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 süresi vefat eden kişinin beklenen yaşam süresi ile sınırlıdır. Beklenen yaşam süresi söz konusu ülkedeki ölümlülük yapısını yansıtan en güncel hayat tablosu kullanılarak belirlenir. Genellikle eşler, anne ve baba için ihtiyaç süreleri, muhtemel yaşama süreleri dikkate alınarak yine desteğin beklenen yaşam süresi ile sınırlı olmak koşulu ile belirlenir. Çocuklar için ihtiyaç süresi genellikle eğitimlerini son bulduğu, işe başladıkları ya da evlendikleri yaş ile sınırlıdır. Yükseköğrenim görmekte olan ya da yükseköğrenim görme şansı yüksek olan çocuklar için destek kapsamından çıkma yaşı 25 olarak belirlenmiştir. Çocuğun anne ve babasının desteğine daha uzun süre muhtaç olmasını gerektiren bir engellik durumu (maluliyeti) yoksa destek kapsamından çıkma yaşı yine en fazla 25 olarak alınmaktadır.</a:t>
            </a:r>
          </a:p>
          <a:p>
            <a:endParaRPr lang="tr-TR" dirty="0"/>
          </a:p>
        </p:txBody>
      </p:sp>
    </p:spTree>
    <p:extLst>
      <p:ext uri="{BB962C8B-B14F-4D97-AF65-F5344CB8AC3E}">
        <p14:creationId xmlns:p14="http://schemas.microsoft.com/office/powerpoint/2010/main" val="4189099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52248" y="409903"/>
            <a:ext cx="11540359" cy="5078313"/>
          </a:xfrm>
          <a:prstGeom prst="rect">
            <a:avLst/>
          </a:prstGeom>
          <a:noFill/>
        </p:spPr>
        <p:txBody>
          <a:bodyPr wrap="square" rtlCol="0">
            <a:spAutoFit/>
          </a:bodyPr>
          <a:lstStyle/>
          <a:p>
            <a:r>
              <a:rPr lang="tr-TR" dirty="0"/>
              <a:t>G. Poliçe Limitlerinin Kontrol Edilmesi </a:t>
            </a:r>
          </a:p>
          <a:p>
            <a:endParaRPr lang="tr-TR" dirty="0"/>
          </a:p>
          <a:p>
            <a:r>
              <a:rPr lang="tr-TR" dirty="0"/>
              <a:t>Davalı sigorta şirketi tarafından düzenlenen ZMSS poliçesinin kaza tarihi itibarıyla</a:t>
            </a:r>
          </a:p>
          <a:p>
            <a:r>
              <a:rPr lang="tr-TR" dirty="0"/>
              <a:t>(23.04.2020) teminat limiti 410.000,00 TL'dir. Hesaplanan tazminat tutarlarının teminat</a:t>
            </a:r>
          </a:p>
          <a:p>
            <a:r>
              <a:rPr lang="tr-TR" dirty="0"/>
              <a:t>limitleri dahilinde olup olmadığı incelenmiştir.</a:t>
            </a:r>
          </a:p>
          <a:p>
            <a:endParaRPr lang="tr-TR" dirty="0"/>
          </a:p>
          <a:p>
            <a:r>
              <a:rPr lang="tr-TR" dirty="0"/>
              <a:t>        Kaza tarihi itibarıyla elde edilen nihai DYKT tutarları toplamı aşağıdaki şekilde</a:t>
            </a:r>
          </a:p>
          <a:p>
            <a:r>
              <a:rPr lang="tr-TR" dirty="0"/>
              <a:t>hesaplanmıştır.</a:t>
            </a:r>
          </a:p>
          <a:p>
            <a:endParaRPr lang="tr-TR" dirty="0"/>
          </a:p>
          <a:p>
            <a:r>
              <a:rPr lang="tr-TR" dirty="0"/>
              <a:t>        Kaza Tarihi Toplam Nihai DYKT = 87.047, 09 + 74.703, 50 = 161.750, 59 TL</a:t>
            </a:r>
          </a:p>
          <a:p>
            <a:endParaRPr lang="tr-TR" dirty="0"/>
          </a:p>
          <a:p>
            <a:r>
              <a:rPr lang="tr-TR" dirty="0"/>
              <a:t>Bu tutar poliçe teminat limitinin altında olduğundan DYKT tutarlarının yeniden</a:t>
            </a:r>
          </a:p>
          <a:p>
            <a:r>
              <a:rPr lang="tr-TR" dirty="0"/>
              <a:t>düzenlenmesine gerek yoktur.</a:t>
            </a:r>
          </a:p>
          <a:p>
            <a:endParaRPr lang="tr-TR" dirty="0"/>
          </a:p>
          <a:p>
            <a:r>
              <a:rPr lang="tr-TR" dirty="0"/>
              <a:t>        Sonuç olarak Progresif Rant </a:t>
            </a:r>
            <a:r>
              <a:rPr lang="tr-TR" dirty="0" err="1"/>
              <a:t>Yöntemi'ne</a:t>
            </a:r>
            <a:r>
              <a:rPr lang="tr-TR" dirty="0"/>
              <a:t> göre hesaplanan tazminat tutarları özeti</a:t>
            </a:r>
          </a:p>
          <a:p>
            <a:r>
              <a:rPr lang="tr-TR" dirty="0"/>
              <a:t>aşağıdaki tabloda sunulmuştur.</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48" y="4984531"/>
            <a:ext cx="9247790" cy="1712554"/>
          </a:xfrm>
          <a:prstGeom prst="rect">
            <a:avLst/>
          </a:prstGeom>
        </p:spPr>
      </p:pic>
    </p:spTree>
    <p:extLst>
      <p:ext uri="{BB962C8B-B14F-4D97-AF65-F5344CB8AC3E}">
        <p14:creationId xmlns:p14="http://schemas.microsoft.com/office/powerpoint/2010/main" val="2846660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46841" y="409903"/>
            <a:ext cx="11240814" cy="2031325"/>
          </a:xfrm>
          <a:prstGeom prst="rect">
            <a:avLst/>
          </a:prstGeom>
          <a:noFill/>
        </p:spPr>
        <p:txBody>
          <a:bodyPr wrap="square" rtlCol="0">
            <a:spAutoFit/>
          </a:bodyPr>
          <a:lstStyle/>
          <a:p>
            <a:r>
              <a:rPr lang="tr-TR" dirty="0"/>
              <a:t>Aktüeryal Yöntem- Bakiye Ömür ve Bilinen Gelir Yaklaşımı</a:t>
            </a:r>
          </a:p>
          <a:p>
            <a:endParaRPr lang="tr-TR" dirty="0"/>
          </a:p>
          <a:p>
            <a:r>
              <a:rPr lang="tr-TR" dirty="0"/>
              <a:t>Tazminat Sürelerinin Belirlenmesi</a:t>
            </a:r>
          </a:p>
          <a:p>
            <a:endParaRPr lang="tr-TR" dirty="0"/>
          </a:p>
          <a:p>
            <a:r>
              <a:rPr lang="tr-TR" dirty="0"/>
              <a:t>İrem Çetin'in ve desteğinden yoksun kalanların 23.04.2020 kaza ve 21.06.2020</a:t>
            </a:r>
          </a:p>
          <a:p>
            <a:r>
              <a:rPr lang="tr-TR" dirty="0"/>
              <a:t>hesaplama tarihleri itibarıyla yaşları ve TRH 2010 Kadın ve Erkek Tablolarına göre</a:t>
            </a:r>
          </a:p>
          <a:p>
            <a:r>
              <a:rPr lang="tr-TR" dirty="0"/>
              <a:t>beklenen yaşam süreleri ile destek süreleri aşağıdaki tabloda gösterilmektedir.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41" y="2648607"/>
            <a:ext cx="8765628" cy="3065280"/>
          </a:xfrm>
          <a:prstGeom prst="rect">
            <a:avLst/>
          </a:prstGeom>
        </p:spPr>
      </p:pic>
    </p:spTree>
    <p:extLst>
      <p:ext uri="{BB962C8B-B14F-4D97-AF65-F5344CB8AC3E}">
        <p14:creationId xmlns:p14="http://schemas.microsoft.com/office/powerpoint/2010/main" val="1620725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68014" y="362607"/>
            <a:ext cx="11430000" cy="8402300"/>
          </a:xfrm>
          <a:prstGeom prst="rect">
            <a:avLst/>
          </a:prstGeom>
          <a:noFill/>
        </p:spPr>
        <p:txBody>
          <a:bodyPr wrap="square" rtlCol="0">
            <a:spAutoFit/>
          </a:bodyPr>
          <a:lstStyle/>
          <a:p>
            <a:r>
              <a:rPr lang="tr-TR" dirty="0"/>
              <a:t>Bu tabloya göre, </a:t>
            </a:r>
          </a:p>
          <a:p>
            <a:pPr marL="285750" indent="-285750">
              <a:buFontTx/>
              <a:buChar char="-"/>
            </a:pPr>
            <a:endParaRPr lang="tr-TR" dirty="0"/>
          </a:p>
          <a:p>
            <a:pPr marL="285750" indent="-285750">
              <a:buFontTx/>
              <a:buChar char="-"/>
            </a:pPr>
            <a:r>
              <a:rPr lang="tr-TR" dirty="0"/>
              <a:t>Ölüm tarihinde 6 yaşında olan müteveffa İrem Çetin'in TRH 2010 Kadın Tablosu'na göre beklenen yaşam süresi 73 yıldır (6 + 73 = 79 yaşında tazminat süresi son bulacaktır). Müteveffa yaşasaydı 18 yaşından itibaren destekte bulunmaya başlayacağından 18 yaşı itibarıyla tazminat süreleri 79 - 18 = 61 yıl ile sınırlıdır.</a:t>
            </a:r>
          </a:p>
          <a:p>
            <a:pPr marL="285750" indent="-285750">
              <a:buFontTx/>
              <a:buChar char="-"/>
            </a:pPr>
            <a:r>
              <a:rPr lang="tr-TR" dirty="0"/>
              <a:t>Hesap tarihinde 36 yaşında ve bakiye ömür yaklaşımı altında TRH 2010 Kadın Tablosu'na göre beklenen yaşam süresi 43 yıl olan annesi Burcu Akyol Çetin'in 36+43 = 79 yaşına kadar yaşaması beklenmektedir. Müteveffanın yaşasaydı 18 yaşına girdiği tarihte, annesinin yaşı 48 olduğundan, bu tarih itibarıyla 79- 48 = 31 yıl ihtiyaç süresi bulunmaktadır.</a:t>
            </a:r>
          </a:p>
          <a:p>
            <a:pPr marL="285750" indent="-285750">
              <a:buFontTx/>
              <a:buChar char="-"/>
            </a:pPr>
            <a:r>
              <a:rPr lang="tr-TR" dirty="0"/>
              <a:t>Hesap tarihinde 40 yaşında ve bakiye ömür yaklaşımı altında TRH 2010 Erkek Tablosu'na göre beklenen yaşam süresi 35 yıl olan babası Çağrı Çetin'in 40+35= 75 yaşına kadar yaşaması beklenmektedir. Müteveffanın yaşasaydı 18 yaşına girdiği tarihte babasının yaşı 52 olduğundan, bu tarih itibarıyla 75 - 52 = 23 yıl ihtiyaç süresi bulunmaktadır.</a:t>
            </a:r>
          </a:p>
          <a:p>
            <a:endParaRPr lang="tr-TR" dirty="0"/>
          </a:p>
          <a:p>
            <a:pPr marL="285750" indent="-285750">
              <a:buFontTx/>
              <a:buChar char="-"/>
            </a:pPr>
            <a:endParaRPr lang="tr-TR" dirty="0"/>
          </a:p>
          <a:p>
            <a:r>
              <a:rPr lang="tr-TR" dirty="0"/>
              <a:t>Sonuç olarak müteveffanın yaşasaydı 18 yaşına girdiği tarih itibarıyla destek süresi 61 yıl ile sınırlıdır; ancak davacıların bu tarih itibarıyla tazminat süreleri Burcu Akyol Çetin için 31 yıl ve Çağrı Çetin için 23 yıl olarak belirlenmiştir.</a:t>
            </a:r>
          </a:p>
          <a:p>
            <a:endParaRPr lang="tr-TR" dirty="0"/>
          </a:p>
          <a:p>
            <a:pPr marL="285750" indent="-285750">
              <a:buFontTx/>
              <a:buChar char="-"/>
            </a:pPr>
            <a:endParaRPr lang="tr-TR" dirty="0"/>
          </a:p>
          <a:p>
            <a:pPr marL="285750" indent="-285750">
              <a:buFontTx/>
              <a:buChar char="-"/>
            </a:pPr>
            <a:endParaRPr lang="tr-TR" dirty="0"/>
          </a:p>
          <a:p>
            <a:pPr marL="285750" indent="-285750">
              <a:buFontTx/>
              <a:buChar char="-"/>
            </a:pPr>
            <a:endParaRPr lang="tr-TR" dirty="0"/>
          </a:p>
          <a:p>
            <a:endParaRPr lang="tr-TR" dirty="0"/>
          </a:p>
          <a:p>
            <a:r>
              <a:rPr lang="tr-TR" dirty="0"/>
              <a:t> </a:t>
            </a:r>
          </a:p>
          <a:p>
            <a:pPr marL="285750" indent="-285750">
              <a:buFontTx/>
              <a:buChar char="-"/>
            </a:pPr>
            <a:endParaRPr lang="tr-TR" dirty="0"/>
          </a:p>
          <a:p>
            <a:pPr marL="285750" indent="-285750">
              <a:buFontTx/>
              <a:buChar char="-"/>
            </a:pPr>
            <a:endParaRPr lang="tr-TR" dirty="0"/>
          </a:p>
          <a:p>
            <a:endParaRPr lang="tr-TR" dirty="0"/>
          </a:p>
          <a:p>
            <a:endParaRPr lang="tr-TR" dirty="0"/>
          </a:p>
          <a:p>
            <a:endParaRPr lang="tr-TR" dirty="0"/>
          </a:p>
        </p:txBody>
      </p:sp>
    </p:spTree>
    <p:extLst>
      <p:ext uri="{BB962C8B-B14F-4D97-AF65-F5344CB8AC3E}">
        <p14:creationId xmlns:p14="http://schemas.microsoft.com/office/powerpoint/2010/main" val="916364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421" y="156013"/>
            <a:ext cx="9103765" cy="2483624"/>
          </a:xfrm>
          <a:prstGeom prst="rect">
            <a:avLst/>
          </a:prstGeom>
        </p:spPr>
      </p:pic>
      <p:sp>
        <p:nvSpPr>
          <p:cNvPr id="6" name="Metin kutusu 5"/>
          <p:cNvSpPr txBox="1"/>
          <p:nvPr/>
        </p:nvSpPr>
        <p:spPr>
          <a:xfrm>
            <a:off x="229421" y="2639637"/>
            <a:ext cx="11666483" cy="4524315"/>
          </a:xfrm>
          <a:prstGeom prst="rect">
            <a:avLst/>
          </a:prstGeom>
          <a:noFill/>
        </p:spPr>
        <p:txBody>
          <a:bodyPr wrap="square" rtlCol="0">
            <a:spAutoFit/>
          </a:bodyPr>
          <a:lstStyle/>
          <a:p>
            <a:r>
              <a:rPr lang="tr-TR" dirty="0"/>
              <a:t>Şekle göre,</a:t>
            </a:r>
          </a:p>
          <a:p>
            <a:endParaRPr lang="tr-TR" dirty="0"/>
          </a:p>
          <a:p>
            <a:pPr marL="285750" indent="-285750">
              <a:buFontTx/>
              <a:buChar char="-"/>
            </a:pPr>
            <a:r>
              <a:rPr lang="tr-TR" dirty="0"/>
              <a:t>Ölüm tarihinde 6 yaşında olan müteveffa İrem Çetin'in yaşasaydı ölüm tarihi itibarıyla beklenen yaşam süresinin 73 yıl olduğu; ancak destekten yoksun kalanların beklenen yaşam süreleri nedeniyle tazminat hesaplamasının 49 yaşında sona ereceği,</a:t>
            </a:r>
          </a:p>
          <a:p>
            <a:pPr marL="285750" indent="-285750">
              <a:buFontTx/>
              <a:buChar char="-"/>
            </a:pPr>
            <a:r>
              <a:rPr lang="tr-TR" dirty="0"/>
              <a:t>Ölüm tarihi ile hesap tarihi arasındaki işlemiş dönem süresinin 0, 161644 yıl (23.04.2020 - 20.06.2020 arası 59 gün = 59/365 yıl = 0, 161644 yıl) olduğu,</a:t>
            </a:r>
          </a:p>
          <a:p>
            <a:pPr marL="285750" indent="-285750">
              <a:buFontTx/>
              <a:buChar char="-"/>
            </a:pPr>
            <a:r>
              <a:rPr lang="tr-TR" dirty="0"/>
              <a:t>Hesap tarihinden yıl bitimine kadar geçen sürenin 6,333333 ay (21.06.2020 - 31.12.2020 arası 6 ay, 10 gün = 6 + 10/30 ay = 6, 333333 ay) olduğu,</a:t>
            </a:r>
          </a:p>
          <a:p>
            <a:pPr marL="285750" indent="-285750">
              <a:buFontTx/>
              <a:buChar char="-"/>
            </a:pPr>
            <a:r>
              <a:rPr lang="tr-TR" dirty="0"/>
              <a:t>Yetiştirme döneminin işlemiş ve işleyecek dönem olarak ikiye ayrıldığı, hesap tarihinden sonra geçen 12 yıllık sürenin işleyecek yetiştirme dönemi olduğu,</a:t>
            </a:r>
          </a:p>
          <a:p>
            <a:pPr marL="285750" indent="-285750">
              <a:buFontTx/>
              <a:buChar char="-"/>
            </a:pPr>
            <a:r>
              <a:rPr lang="tr-TR" dirty="0"/>
              <a:t>Yetiştirme döneminin bitiminin ardından ilk 23 yıldan sonra davacı Çağrı Çetin'in ve takip eden 8 yıldan sonra davacı Burcu Akyol Çetin'in destek kapsamından çıktığı,</a:t>
            </a:r>
          </a:p>
          <a:p>
            <a:pPr marL="285750" indent="-285750">
              <a:buFontTx/>
              <a:buChar char="-"/>
            </a:pPr>
            <a:r>
              <a:rPr lang="tr-TR" dirty="0"/>
              <a:t>Destek süresi boyunca müteveffanın yalnızca aktif dönemde olduğu belirlenmiştir.</a:t>
            </a:r>
          </a:p>
          <a:p>
            <a:pPr marL="285750" indent="-285750">
              <a:buFontTx/>
              <a:buChar char="-"/>
            </a:pPr>
            <a:endParaRPr lang="tr-TR" dirty="0"/>
          </a:p>
          <a:p>
            <a:endParaRPr lang="tr-TR" dirty="0"/>
          </a:p>
        </p:txBody>
      </p:sp>
    </p:spTree>
    <p:extLst>
      <p:ext uri="{BB962C8B-B14F-4D97-AF65-F5344CB8AC3E}">
        <p14:creationId xmlns:p14="http://schemas.microsoft.com/office/powerpoint/2010/main" val="3838084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20717" y="394138"/>
            <a:ext cx="11524593" cy="6740307"/>
          </a:xfrm>
          <a:prstGeom prst="rect">
            <a:avLst/>
          </a:prstGeom>
          <a:noFill/>
        </p:spPr>
        <p:txBody>
          <a:bodyPr wrap="square" rtlCol="0">
            <a:spAutoFit/>
          </a:bodyPr>
          <a:lstStyle/>
          <a:p>
            <a:r>
              <a:rPr lang="tr-TR" dirty="0"/>
              <a:t>B. İşlemiş Dönem Yetiştirme Gideri Hesabı (23.04.2020 - 20.06.2020)</a:t>
            </a:r>
          </a:p>
          <a:p>
            <a:endParaRPr lang="tr-TR" dirty="0"/>
          </a:p>
          <a:p>
            <a:r>
              <a:rPr lang="tr-TR" dirty="0"/>
              <a:t>Burcu Akyol Çetin'in ve Çağrı Çetin'in işlemiş dönemdeki gelirleri hesaplanarak, gelirlerin %5'i oranında yetiştirme giderleri elde edilmiştir. İşlemiş dönemde asgari ücret değişikliği olmamıştır.</a:t>
            </a:r>
          </a:p>
          <a:p>
            <a:endParaRPr lang="tr-TR" dirty="0"/>
          </a:p>
          <a:p>
            <a:r>
              <a:rPr lang="tr-TR" dirty="0"/>
              <a:t>23.04.2020 20.06.2020 arası 1 ay, 28 günlük süre 1 + 28/30 ay = 1,933333 ay olduğundan anne Burcu Akyol Çetin'in ve baba Çağrı Çetin'in işlemiş dönem gelirleri aşağıdaki şekilde hesaplanmıştır:</a:t>
            </a:r>
          </a:p>
          <a:p>
            <a:endParaRPr lang="tr-TR" dirty="0"/>
          </a:p>
          <a:p>
            <a:r>
              <a:rPr lang="tr-TR" dirty="0"/>
              <a:t>           Anne Net Gelir =     2.324, 70 x 1,933333 ay = 4.494,42 TL</a:t>
            </a:r>
          </a:p>
          <a:p>
            <a:endParaRPr lang="tr-TR" dirty="0"/>
          </a:p>
          <a:p>
            <a:r>
              <a:rPr lang="tr-TR" dirty="0"/>
              <a:t>           Baba Net Gelir =     2.324, 70 x 1,933333 ay = 4.494,42 TL</a:t>
            </a:r>
          </a:p>
          <a:p>
            <a:endParaRPr lang="tr-TR" dirty="0"/>
          </a:p>
          <a:p>
            <a:r>
              <a:rPr lang="tr-TR" dirty="0"/>
              <a:t>  İşlemiş dönem Yetiştirme Gideri hesabı:</a:t>
            </a:r>
          </a:p>
          <a:p>
            <a:endParaRPr lang="tr-TR" dirty="0"/>
          </a:p>
          <a:p>
            <a:r>
              <a:rPr lang="tr-TR" dirty="0"/>
              <a:t>- Burcu Akyol Çetin için işlemiş dönem kusur indirimsiz yetiştirme gideri:</a:t>
            </a:r>
          </a:p>
          <a:p>
            <a:r>
              <a:rPr lang="tr-TR" dirty="0"/>
              <a:t>                                          = 4.494, 42 x 0,05 = 224,72 TL</a:t>
            </a:r>
          </a:p>
          <a:p>
            <a:endParaRPr lang="tr-TR" dirty="0"/>
          </a:p>
          <a:p>
            <a:r>
              <a:rPr lang="tr-TR" dirty="0"/>
              <a:t>- Çağrı Çetin için işlemiş dönem kusur indirimsiz yetiştirme gideri:</a:t>
            </a:r>
          </a:p>
          <a:p>
            <a:r>
              <a:rPr lang="tr-TR" dirty="0"/>
              <a:t>                                           = 4.494, 42 x 0,05 = 224,72 TL</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2595886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52248" y="409903"/>
            <a:ext cx="11240814" cy="4801314"/>
          </a:xfrm>
          <a:prstGeom prst="rect">
            <a:avLst/>
          </a:prstGeom>
          <a:noFill/>
        </p:spPr>
        <p:txBody>
          <a:bodyPr wrap="square" rtlCol="0">
            <a:spAutoFit/>
          </a:bodyPr>
          <a:lstStyle/>
          <a:p>
            <a:r>
              <a:rPr lang="tr-TR" dirty="0"/>
              <a:t>C. İşleyecek Dönem Yetiştirme Gideri Hesabı (21.06.2020 - 31.12.2031)</a:t>
            </a:r>
          </a:p>
          <a:p>
            <a:endParaRPr lang="tr-TR" dirty="0"/>
          </a:p>
          <a:p>
            <a:r>
              <a:rPr lang="tr-TR" dirty="0"/>
              <a:t>Burcu Akyol Çetin'in ve Çağrı Çetin'in işleyecek dönemdeki gelirleri hesaplanarak, gelirlerin %5'i oranında yetiştirme giderleri elde edilmiştir. İşleyecek dönem yetiştirme gideri, hesap tarihindeki net gelirler kullanılarak yalnızca aktif dönem olarak incelenmiştir.</a:t>
            </a:r>
          </a:p>
          <a:p>
            <a:endParaRPr lang="tr-TR" dirty="0"/>
          </a:p>
          <a:p>
            <a:r>
              <a:rPr lang="tr-TR" dirty="0"/>
              <a:t>   Burcu Akyol Çetin'in ve Çağrı Çetin'in işleyecek dönem geliri aşağıdaki şekilde hesaplanır:</a:t>
            </a:r>
          </a:p>
          <a:p>
            <a:endParaRPr lang="tr-TR" dirty="0"/>
          </a:p>
          <a:p>
            <a:pPr marL="285750" lvl="0" indent="-285750">
              <a:buFontTx/>
              <a:buChar char="-"/>
            </a:pPr>
            <a:r>
              <a:rPr lang="tr-TR" dirty="0"/>
              <a:t>Aktif dönem: Aktif dönem aylık net geliri için hesap tarihinde yürürlükteki evli, eşi çalışan ve çocuksuz durumuna uygun AGİ'li net asgari ücret tutarı olan 2.324,70 TL kullanılmıştır.</a:t>
            </a:r>
          </a:p>
          <a:p>
            <a:pPr lvl="0"/>
            <a:endParaRPr lang="tr-TR" dirty="0"/>
          </a:p>
          <a:p>
            <a:pPr lvl="0"/>
            <a:endParaRPr lang="tr-TR" dirty="0"/>
          </a:p>
          <a:p>
            <a:r>
              <a:rPr lang="tr-TR" dirty="0"/>
              <a:t>Yaşlarda ve beklenen yaşam sürelerinde yapılan yuvarlamalar nedeniyle destek süreleri tam yıl olarak ifade edilmektedir. Ancak işleyecek dönem yetiştirme gideri hesabında yıl bitimine kalan sürenin ayrıca dikkate alınması gerekmektedir. 12 yıllık yetiştirme dönemi süresi, hesap tarihinden yıl bitimine kalan 6, 333333 ay ve 11 yıllık süre dikkate alınarak aşağıdaki şekilde hesaplanmıştır.</a:t>
            </a:r>
          </a:p>
          <a:p>
            <a:endParaRPr lang="tr-TR" dirty="0"/>
          </a:p>
        </p:txBody>
      </p:sp>
    </p:spTree>
    <p:extLst>
      <p:ext uri="{BB962C8B-B14F-4D97-AF65-F5344CB8AC3E}">
        <p14:creationId xmlns:p14="http://schemas.microsoft.com/office/powerpoint/2010/main" val="3767688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73421" y="409903"/>
            <a:ext cx="11761076" cy="369332"/>
          </a:xfrm>
          <a:prstGeom prst="rect">
            <a:avLst/>
          </a:prstGeom>
          <a:noFill/>
        </p:spPr>
        <p:txBody>
          <a:bodyPr wrap="square" rtlCol="0">
            <a:spAutoFit/>
          </a:bodyPr>
          <a:lstStyle/>
          <a:p>
            <a:r>
              <a:rPr lang="tr-TR" dirty="0"/>
              <a:t>İşleyecek Dönem Yetiştirme Gideri Hesabı:</a:t>
            </a:r>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95" y="779235"/>
            <a:ext cx="5700416" cy="4157683"/>
          </a:xfrm>
          <a:prstGeom prst="rect">
            <a:avLst/>
          </a:prstGeom>
        </p:spPr>
      </p:pic>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91" y="4936918"/>
            <a:ext cx="5734219" cy="1885729"/>
          </a:xfrm>
          <a:prstGeom prst="rect">
            <a:avLst/>
          </a:prstGeom>
        </p:spPr>
      </p:pic>
    </p:spTree>
    <p:extLst>
      <p:ext uri="{BB962C8B-B14F-4D97-AF65-F5344CB8AC3E}">
        <p14:creationId xmlns:p14="http://schemas.microsoft.com/office/powerpoint/2010/main" val="2840031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2462"/>
            <a:ext cx="5874357" cy="372086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500" y="1"/>
            <a:ext cx="5438500" cy="2812210"/>
          </a:xfrm>
          <a:prstGeom prst="rect">
            <a:avLst/>
          </a:prstGeom>
        </p:spPr>
      </p:pic>
      <p:pic>
        <p:nvPicPr>
          <p:cNvPr id="6" name="Resi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500" y="3142892"/>
            <a:ext cx="5438500" cy="2473984"/>
          </a:xfrm>
          <a:prstGeom prst="rect">
            <a:avLst/>
          </a:prstGeom>
        </p:spPr>
      </p:pic>
    </p:spTree>
    <p:extLst>
      <p:ext uri="{BB962C8B-B14F-4D97-AF65-F5344CB8AC3E}">
        <p14:creationId xmlns:p14="http://schemas.microsoft.com/office/powerpoint/2010/main" val="807853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68014" y="441434"/>
            <a:ext cx="11540358" cy="2862322"/>
          </a:xfrm>
          <a:prstGeom prst="rect">
            <a:avLst/>
          </a:prstGeom>
          <a:noFill/>
        </p:spPr>
        <p:txBody>
          <a:bodyPr wrap="square" rtlCol="0">
            <a:spAutoFit/>
          </a:bodyPr>
          <a:lstStyle/>
          <a:p>
            <a:r>
              <a:rPr lang="tr-TR" dirty="0"/>
              <a:t>D. İşleyecek Dönem DYKT Hesabı (01.01.2032 tarihinden itibaren)</a:t>
            </a:r>
          </a:p>
          <a:p>
            <a:endParaRPr lang="tr-TR" dirty="0"/>
          </a:p>
          <a:p>
            <a:r>
              <a:rPr lang="tr-TR" dirty="0"/>
              <a:t>Destek Pay Oranları</a:t>
            </a:r>
          </a:p>
          <a:p>
            <a:endParaRPr lang="tr-TR" dirty="0"/>
          </a:p>
          <a:p>
            <a:r>
              <a:rPr lang="tr-TR" dirty="0"/>
              <a:t>İşlemiş dönemde, müteveffa yaşasaydı henüz 18 yaşına girmemiş olacağı için herhangi bir destekten yoksun kalma tazminatı hesabı yapılmamıştır. İşleyecek dönemde ise anne ve babasının da destek kapsamında olduğu düşünülerek; bekar, evli-çocuksuz ve evli-çocuklu olması durumları için gelir paylaştırma oranları belirlenmiştir.</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4" y="3112048"/>
            <a:ext cx="9010650" cy="3219450"/>
          </a:xfrm>
          <a:prstGeom prst="rect">
            <a:avLst/>
          </a:prstGeom>
        </p:spPr>
      </p:pic>
    </p:spTree>
    <p:extLst>
      <p:ext uri="{BB962C8B-B14F-4D97-AF65-F5344CB8AC3E}">
        <p14:creationId xmlns:p14="http://schemas.microsoft.com/office/powerpoint/2010/main" val="450104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425669"/>
            <a:ext cx="11493062" cy="2031325"/>
          </a:xfrm>
          <a:prstGeom prst="rect">
            <a:avLst/>
          </a:prstGeom>
          <a:noFill/>
        </p:spPr>
        <p:txBody>
          <a:bodyPr wrap="square" rtlCol="0">
            <a:spAutoFit/>
          </a:bodyPr>
          <a:lstStyle/>
          <a:p>
            <a:r>
              <a:rPr lang="tr-TR" dirty="0"/>
              <a:t>İrem Çetin'in işleyecek dönemdeki geliri destek sürelerine göre destekten yoksun kalanlar arasında paylaştırılmıştır. İşleyecek dönem, İrem Çetin'in hesap tarihindeki net geliri kullanılarak yalnızca aktif dönem için incelenmiş ve medeni durum ile çocuk sayısına bağlı olarak AGİ'lerin değiştiği yaşlar dikkate alınarak çeşitli zaman dilimlerine ayrılmıştır. Yetiştirme döneminden tazminat sürelerinin bitimine kadar (18-49 yaşları arasındaki) AGİ'siz net asgari ücret ve AGİ tutarları aşağıdaki tabloda verilmiştir.</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9" y="2456994"/>
            <a:ext cx="10310649" cy="3533775"/>
          </a:xfrm>
          <a:prstGeom prst="rect">
            <a:avLst/>
          </a:prstGeom>
        </p:spPr>
      </p:pic>
    </p:spTree>
    <p:extLst>
      <p:ext uri="{BB962C8B-B14F-4D97-AF65-F5344CB8AC3E}">
        <p14:creationId xmlns:p14="http://schemas.microsoft.com/office/powerpoint/2010/main" val="306459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E2EFE1A1-56AF-AF39-F2DB-11B56DFB7947}"/>
              </a:ext>
            </a:extLst>
          </p:cNvPr>
          <p:cNvSpPr txBox="1"/>
          <p:nvPr/>
        </p:nvSpPr>
        <p:spPr>
          <a:xfrm>
            <a:off x="898358" y="1937886"/>
            <a:ext cx="10250905" cy="2982227"/>
          </a:xfrm>
          <a:prstGeom prst="rect">
            <a:avLst/>
          </a:prstGeom>
          <a:noFill/>
        </p:spPr>
        <p:txBody>
          <a:bodyPr wrap="square" rtlCol="0">
            <a:spAutoFit/>
          </a:bodyPr>
          <a:lstStyle/>
          <a:p>
            <a:pPr lvl="0">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3. Destek miktarı:</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Desteğin net geliri tespit ettikten sonra, destek yaşasaydı gelirinin kimlere hangi oranda paylaştırılacağının belirlenmesiyle düzenli destek miktarı hesaplanır . Desteğin evlilik durumu , çocuk sayısı gibi hususlar desteğin kendisine ayıracağı payın ve destekten yoksun kalanların destek paylarının tespitinde önemlidir. Genellikle yargı uygulamalarında kullanılan paylaştırma; müteveffanın kendisine iki pay, eşine iki pay, destek gören her bir çocuğa birer pay, eğer yaşıyor ise anne ve babaya birer pay ayrılması şeklindedir.</a:t>
            </a:r>
          </a:p>
          <a:p>
            <a:endParaRPr lang="tr-TR" dirty="0"/>
          </a:p>
        </p:txBody>
      </p:sp>
    </p:spTree>
    <p:extLst>
      <p:ext uri="{BB962C8B-B14F-4D97-AF65-F5344CB8AC3E}">
        <p14:creationId xmlns:p14="http://schemas.microsoft.com/office/powerpoint/2010/main" val="1026034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205483" y="236306"/>
            <a:ext cx="11394041" cy="923330"/>
          </a:xfrm>
          <a:prstGeom prst="rect">
            <a:avLst/>
          </a:prstGeom>
          <a:noFill/>
        </p:spPr>
        <p:txBody>
          <a:bodyPr wrap="square" rtlCol="0">
            <a:spAutoFit/>
          </a:bodyPr>
          <a:lstStyle/>
          <a:p>
            <a:r>
              <a:rPr lang="tr-TR" dirty="0"/>
              <a:t>İŞLEYECEK DÖNEM DYKT HESABI</a:t>
            </a:r>
          </a:p>
          <a:p>
            <a:r>
              <a:rPr lang="tr-TR" dirty="0"/>
              <a:t>Burcu Akyol Çetin için işleyecek dönem kusur indirimsiz DYKT:</a:t>
            </a:r>
          </a:p>
          <a:p>
            <a:endParaRPr lang="tr-TR"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83" y="1055509"/>
            <a:ext cx="4859677" cy="2735656"/>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83" y="3791165"/>
            <a:ext cx="4859677" cy="2985044"/>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160" y="1055509"/>
            <a:ext cx="6760395" cy="5720700"/>
          </a:xfrm>
          <a:prstGeom prst="rect">
            <a:avLst/>
          </a:prstGeom>
        </p:spPr>
      </p:pic>
    </p:spTree>
    <p:extLst>
      <p:ext uri="{BB962C8B-B14F-4D97-AF65-F5344CB8AC3E}">
        <p14:creationId xmlns:p14="http://schemas.microsoft.com/office/powerpoint/2010/main" val="2669156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64" y="747507"/>
            <a:ext cx="6605260" cy="3626085"/>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64" y="4898344"/>
            <a:ext cx="6605260" cy="1890498"/>
          </a:xfrm>
          <a:prstGeom prst="rect">
            <a:avLst/>
          </a:prstGeom>
        </p:spPr>
      </p:pic>
      <p:sp>
        <p:nvSpPr>
          <p:cNvPr id="6" name="Metin kutusu 5"/>
          <p:cNvSpPr txBox="1"/>
          <p:nvPr/>
        </p:nvSpPr>
        <p:spPr>
          <a:xfrm>
            <a:off x="390664" y="224287"/>
            <a:ext cx="8761962" cy="523220"/>
          </a:xfrm>
          <a:prstGeom prst="rect">
            <a:avLst/>
          </a:prstGeom>
          <a:noFill/>
        </p:spPr>
        <p:txBody>
          <a:bodyPr wrap="square" rtlCol="0">
            <a:spAutoFit/>
          </a:bodyPr>
          <a:lstStyle/>
          <a:p>
            <a:r>
              <a:rPr lang="tr-TR" sz="1400" dirty="0"/>
              <a:t>İşleyecek dönem tazminat tutarı ( Burcu Akyol Çetin- Aktüeryal Yöntem- Bakiye Ömür ve Bilinen Gelir Yaklaşımı)</a:t>
            </a:r>
          </a:p>
        </p:txBody>
      </p:sp>
      <p:sp>
        <p:nvSpPr>
          <p:cNvPr id="7" name="Metin kutusu 6"/>
          <p:cNvSpPr txBox="1"/>
          <p:nvPr/>
        </p:nvSpPr>
        <p:spPr>
          <a:xfrm>
            <a:off x="390664" y="4373592"/>
            <a:ext cx="9012128" cy="523220"/>
          </a:xfrm>
          <a:prstGeom prst="rect">
            <a:avLst/>
          </a:prstGeom>
          <a:noFill/>
        </p:spPr>
        <p:txBody>
          <a:bodyPr wrap="square" rtlCol="0">
            <a:spAutoFit/>
          </a:bodyPr>
          <a:lstStyle/>
          <a:p>
            <a:r>
              <a:rPr lang="tr-TR" sz="1400" dirty="0"/>
              <a:t>İşleyecek dönem tazminat tutarı (Çağrı Çetin- Aktüeryal Yöntem- Bakiye Ömür ve Bilinen Gelir Yaklaşımı)</a:t>
            </a:r>
          </a:p>
        </p:txBody>
      </p:sp>
    </p:spTree>
    <p:extLst>
      <p:ext uri="{BB962C8B-B14F-4D97-AF65-F5344CB8AC3E}">
        <p14:creationId xmlns:p14="http://schemas.microsoft.com/office/powerpoint/2010/main" val="1471851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049726"/>
            <a:ext cx="7289321" cy="4903350"/>
          </a:xfrm>
          <a:prstGeom prst="rect">
            <a:avLst/>
          </a:prstGeom>
        </p:spPr>
      </p:pic>
      <p:sp>
        <p:nvSpPr>
          <p:cNvPr id="5" name="Metin kutusu 4"/>
          <p:cNvSpPr txBox="1"/>
          <p:nvPr/>
        </p:nvSpPr>
        <p:spPr>
          <a:xfrm>
            <a:off x="362309" y="336430"/>
            <a:ext cx="8764438" cy="369332"/>
          </a:xfrm>
          <a:prstGeom prst="rect">
            <a:avLst/>
          </a:prstGeom>
          <a:noFill/>
        </p:spPr>
        <p:txBody>
          <a:bodyPr wrap="square" rtlCol="0">
            <a:spAutoFit/>
          </a:bodyPr>
          <a:lstStyle/>
          <a:p>
            <a:r>
              <a:rPr lang="tr-TR" dirty="0"/>
              <a:t>Çağrı Çetin tablosunun devamı aşağıdaki gibidir, </a:t>
            </a:r>
          </a:p>
        </p:txBody>
      </p:sp>
    </p:spTree>
    <p:extLst>
      <p:ext uri="{BB962C8B-B14F-4D97-AF65-F5344CB8AC3E}">
        <p14:creationId xmlns:p14="http://schemas.microsoft.com/office/powerpoint/2010/main" val="2111448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78372" y="472966"/>
            <a:ext cx="11445766" cy="6463308"/>
          </a:xfrm>
          <a:prstGeom prst="rect">
            <a:avLst/>
          </a:prstGeom>
          <a:noFill/>
        </p:spPr>
        <p:txBody>
          <a:bodyPr wrap="square" rtlCol="0">
            <a:spAutoFit/>
          </a:bodyPr>
          <a:lstStyle/>
          <a:p>
            <a:r>
              <a:rPr lang="tr-TR" dirty="0"/>
              <a:t>E. Zarardan İndirim Sebepleri</a:t>
            </a:r>
          </a:p>
          <a:p>
            <a:endParaRPr lang="tr-TR" dirty="0"/>
          </a:p>
          <a:p>
            <a:r>
              <a:rPr lang="tr-TR" dirty="0"/>
              <a:t>Evlilik Tenzili</a:t>
            </a:r>
          </a:p>
          <a:p>
            <a:endParaRPr lang="tr-TR" dirty="0"/>
          </a:p>
          <a:p>
            <a:r>
              <a:rPr lang="tr-TR" dirty="0"/>
              <a:t>Müteveffa İrem Çetin'in desteğinden yoksun kalan anne Burcu Akyol Çetin ve baba Çağrı Çetin için herhangi bir evlilik tenzili yapılmasına gerek yoktur.</a:t>
            </a:r>
          </a:p>
          <a:p>
            <a:endParaRPr lang="tr-TR" dirty="0"/>
          </a:p>
          <a:p>
            <a:r>
              <a:rPr lang="tr-TR" dirty="0"/>
              <a:t>Kusur İndirimi</a:t>
            </a:r>
          </a:p>
          <a:p>
            <a:endParaRPr lang="tr-TR" dirty="0"/>
          </a:p>
          <a:p>
            <a:r>
              <a:rPr lang="tr-TR" dirty="0"/>
              <a:t>Dava dosyasındaki bilgilerden, müteveffanın olayda kusursuz olduğu anlaşılmıştır. Bu nedenle herhangi bir kusur indirimi yapılmasına gerek yoktur.</a:t>
            </a:r>
          </a:p>
          <a:p>
            <a:endParaRPr lang="tr-TR" dirty="0"/>
          </a:p>
          <a:p>
            <a:r>
              <a:rPr lang="tr-TR" dirty="0"/>
              <a:t>Yetiştirme Gideri</a:t>
            </a:r>
          </a:p>
          <a:p>
            <a:endParaRPr lang="tr-TR" dirty="0"/>
          </a:p>
          <a:p>
            <a:r>
              <a:rPr lang="tr-TR" dirty="0"/>
              <a:t> Hesap Tarihi Nihai DYKT     = Hesap Tarihi Toplam DYKT</a:t>
            </a:r>
          </a:p>
          <a:p>
            <a:r>
              <a:rPr lang="tr-TR" dirty="0"/>
              <a:t>                                                      - İşlemiş Dönem Yetiştirme Gideri (varsa)</a:t>
            </a:r>
          </a:p>
          <a:p>
            <a:r>
              <a:rPr lang="tr-TR" dirty="0"/>
              <a:t>                                                      -İşleyecek Dönem Yetiştirme Gideri (varsa)</a:t>
            </a:r>
          </a:p>
          <a:p>
            <a:r>
              <a:rPr lang="tr-TR" dirty="0"/>
              <a:t>        </a:t>
            </a:r>
          </a:p>
          <a:p>
            <a:r>
              <a:rPr lang="tr-TR" dirty="0"/>
              <a:t>         Kaza Tarihi Nihai DYKT        = Hesap Tarihi Toplam DYKT</a:t>
            </a:r>
          </a:p>
          <a:p>
            <a:r>
              <a:rPr lang="tr-TR" dirty="0"/>
              <a:t>                                                      - İşlemiş Dönem Yetiştirme Gideri (varsa)</a:t>
            </a:r>
          </a:p>
          <a:p>
            <a:r>
              <a:rPr lang="tr-TR" dirty="0"/>
              <a:t>                                                      -İşleyecek Dönem Yetiştirme Gideri (varsa) x 1/(1+ (i x t))</a:t>
            </a:r>
          </a:p>
          <a:p>
            <a:endParaRPr lang="tr-TR" dirty="0"/>
          </a:p>
          <a:p>
            <a:endParaRPr lang="tr-TR" dirty="0"/>
          </a:p>
        </p:txBody>
      </p:sp>
    </p:spTree>
    <p:extLst>
      <p:ext uri="{BB962C8B-B14F-4D97-AF65-F5344CB8AC3E}">
        <p14:creationId xmlns:p14="http://schemas.microsoft.com/office/powerpoint/2010/main" val="7274402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78372" y="457200"/>
            <a:ext cx="11461531" cy="5632311"/>
          </a:xfrm>
          <a:prstGeom prst="rect">
            <a:avLst/>
          </a:prstGeom>
          <a:noFill/>
        </p:spPr>
        <p:txBody>
          <a:bodyPr wrap="square" rtlCol="0">
            <a:spAutoFit/>
          </a:bodyPr>
          <a:lstStyle/>
          <a:p>
            <a:r>
              <a:rPr lang="tr-TR" dirty="0"/>
              <a:t>Hesap Tarihi itibarıyla Nihai DYKT Hesabı:</a:t>
            </a:r>
          </a:p>
          <a:p>
            <a:endParaRPr lang="tr-TR" dirty="0"/>
          </a:p>
          <a:p>
            <a:r>
              <a:rPr lang="tr-TR" dirty="0"/>
              <a:t>- Burcu Akyol Çetin için hesap tarihi itibarıyla nihai DYKT:</a:t>
            </a:r>
          </a:p>
          <a:p>
            <a:endParaRPr lang="tr-TR" dirty="0"/>
          </a:p>
          <a:p>
            <a:r>
              <a:rPr lang="tr-TR" dirty="0"/>
              <a:t>                       = 85.541, 44 – ( 224, 72 + 14.477, 21)</a:t>
            </a:r>
          </a:p>
          <a:p>
            <a:endParaRPr lang="tr-TR" dirty="0"/>
          </a:p>
          <a:p>
            <a:r>
              <a:rPr lang="tr-TR" dirty="0"/>
              <a:t>                       = 85.541, 44 – 14.701, 93 =70.839,51 TL</a:t>
            </a:r>
          </a:p>
          <a:p>
            <a:endParaRPr lang="tr-TR" dirty="0"/>
          </a:p>
          <a:p>
            <a:endParaRPr lang="tr-TR" dirty="0"/>
          </a:p>
          <a:p>
            <a:r>
              <a:rPr lang="tr-TR" dirty="0"/>
              <a:t>- Çağrı Çetin için hesap tarihi itibarıyla nihai DYKT:</a:t>
            </a:r>
          </a:p>
          <a:p>
            <a:endParaRPr lang="tr-TR" dirty="0"/>
          </a:p>
          <a:p>
            <a:r>
              <a:rPr lang="tr-TR" dirty="0"/>
              <a:t>                     = 65.363, 02 – (224, 72 +14.340, 21 )</a:t>
            </a:r>
          </a:p>
          <a:p>
            <a:endParaRPr lang="tr-TR" dirty="0"/>
          </a:p>
          <a:p>
            <a:endParaRPr lang="tr-TR" dirty="0"/>
          </a:p>
          <a:p>
            <a:r>
              <a:rPr lang="tr-TR" dirty="0"/>
              <a:t>                     = 65.363, 02 – 14.564,93 = 50.798, 09 TL</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493737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etin kutusu 1"/>
              <p:cNvSpPr txBox="1"/>
              <p:nvPr/>
            </p:nvSpPr>
            <p:spPr>
              <a:xfrm>
                <a:off x="457200" y="472966"/>
                <a:ext cx="11161986" cy="6527171"/>
              </a:xfrm>
              <a:prstGeom prst="rect">
                <a:avLst/>
              </a:prstGeom>
              <a:noFill/>
            </p:spPr>
            <p:txBody>
              <a:bodyPr wrap="square" rtlCol="0">
                <a:spAutoFit/>
              </a:bodyPr>
              <a:lstStyle/>
              <a:p>
                <a:r>
                  <a:rPr lang="tr-TR" dirty="0"/>
                  <a:t>Kaza Tarihi İtibarıyla Nihai DYKT Hesabı:</a:t>
                </a:r>
              </a:p>
              <a:p>
                <a:endParaRPr lang="tr-TR" dirty="0"/>
              </a:p>
              <a:p>
                <a:r>
                  <a:rPr lang="tr-TR" dirty="0"/>
                  <a:t>- Burcu Akyol Çetin için kaza tarihi itibarıyla nihai DYKT:</a:t>
                </a:r>
              </a:p>
              <a:p>
                <a:endParaRPr lang="tr-TR" dirty="0"/>
              </a:p>
              <a:p>
                <a:r>
                  <a:rPr lang="tr-TR" dirty="0"/>
                  <a:t>                   = 85.541, 44 X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1+(0,09</m:t>
                        </m:r>
                        <m:r>
                          <m:rPr>
                            <m:nor/>
                          </m:rPr>
                          <a:rPr lang="tr-TR" dirty="0"/>
                          <m:t>x</m:t>
                        </m:r>
                        <m:r>
                          <a:rPr lang="tr-TR" b="0" i="1" dirty="0" smtClean="0">
                            <a:latin typeface="Cambria Math" panose="02040503050406030204" pitchFamily="18" charset="0"/>
                          </a:rPr>
                          <m:t> 0, 161644 </m:t>
                        </m:r>
                        <m:r>
                          <a:rPr lang="tr-TR" b="0" i="1" dirty="0" smtClean="0">
                            <a:latin typeface="Cambria Math" panose="02040503050406030204" pitchFamily="18" charset="0"/>
                          </a:rPr>
                          <m:t>𝑦𝚤𝑙</m:t>
                        </m:r>
                        <m:r>
                          <a:rPr lang="tr-TR" b="0" i="1" dirty="0" smtClean="0">
                            <a:latin typeface="Cambria Math" panose="02040503050406030204" pitchFamily="18" charset="0"/>
                          </a:rPr>
                          <m:t>)</m:t>
                        </m:r>
                      </m:den>
                    </m:f>
                  </m:oMath>
                </a14:m>
                <a:endParaRPr lang="tr-TR" dirty="0"/>
              </a:p>
              <a:p>
                <a:endParaRPr lang="tr-TR" dirty="0"/>
              </a:p>
              <a:p>
                <a:r>
                  <a:rPr lang="tr-TR" dirty="0"/>
                  <a:t>                   -( 224,72 + 14.477,21 X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1+(0,09</m:t>
                        </m:r>
                        <m:r>
                          <m:rPr>
                            <m:nor/>
                          </m:rPr>
                          <a:rPr lang="tr-TR" dirty="0"/>
                          <m:t>X</m:t>
                        </m:r>
                        <m:r>
                          <a:rPr lang="tr-TR" b="0" i="1" dirty="0" smtClean="0">
                            <a:latin typeface="Cambria Math" panose="02040503050406030204" pitchFamily="18" charset="0"/>
                          </a:rPr>
                          <m:t> 0, 161644 </m:t>
                        </m:r>
                        <m:r>
                          <a:rPr lang="tr-TR" b="0" i="1" dirty="0" smtClean="0">
                            <a:latin typeface="Cambria Math" panose="02040503050406030204" pitchFamily="18" charset="0"/>
                          </a:rPr>
                          <m:t>𝑦𝚤𝑙</m:t>
                        </m:r>
                        <m:r>
                          <a:rPr lang="tr-TR" b="0" i="1" dirty="0" smtClean="0">
                            <a:latin typeface="Cambria Math" panose="02040503050406030204" pitchFamily="18" charset="0"/>
                          </a:rPr>
                          <m:t>)</m:t>
                        </m:r>
                      </m:den>
                    </m:f>
                  </m:oMath>
                </a14:m>
                <a:r>
                  <a:rPr lang="tr-TR" b="0" dirty="0"/>
                  <a:t> )</a:t>
                </a:r>
              </a:p>
              <a:p>
                <a:endParaRPr lang="tr-TR" dirty="0"/>
              </a:p>
              <a:p>
                <a:r>
                  <a:rPr lang="tr-TR" dirty="0"/>
                  <a:t>                   = 84.314, 83 – 14.494, 33 = 69.820, 50 TL</a:t>
                </a:r>
              </a:p>
              <a:p>
                <a:endParaRPr lang="tr-TR" b="0" dirty="0"/>
              </a:p>
              <a:p>
                <a:pPr marL="285750" indent="-285750">
                  <a:buFontTx/>
                  <a:buChar char="-"/>
                </a:pPr>
                <a:r>
                  <a:rPr lang="tr-TR" dirty="0"/>
                  <a:t>Çağrı Çetin için kaza tarihi itibarıyla nihai DYKT:</a:t>
                </a:r>
              </a:p>
              <a:p>
                <a:endParaRPr lang="tr-TR" b="0" dirty="0"/>
              </a:p>
              <a:p>
                <a:r>
                  <a:rPr lang="tr-TR" dirty="0"/>
                  <a:t>                   = 65.363, 02 X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1+(0,09</m:t>
                        </m:r>
                        <m:r>
                          <m:rPr>
                            <m:nor/>
                          </m:rPr>
                          <a:rPr lang="tr-TR" dirty="0"/>
                          <m:t>x</m:t>
                        </m:r>
                        <m:r>
                          <a:rPr lang="tr-TR" i="1" dirty="0">
                            <a:latin typeface="Cambria Math" panose="02040503050406030204" pitchFamily="18" charset="0"/>
                          </a:rPr>
                          <m:t> 0, 161644 </m:t>
                        </m:r>
                        <m:r>
                          <a:rPr lang="tr-TR" i="1" dirty="0">
                            <a:latin typeface="Cambria Math" panose="02040503050406030204" pitchFamily="18" charset="0"/>
                          </a:rPr>
                          <m:t>𝑦𝚤𝑙</m:t>
                        </m:r>
                        <m:r>
                          <a:rPr lang="tr-TR" i="1" dirty="0">
                            <a:latin typeface="Cambria Math" panose="02040503050406030204" pitchFamily="18" charset="0"/>
                          </a:rPr>
                          <m:t>)</m:t>
                        </m:r>
                      </m:den>
                    </m:f>
                  </m:oMath>
                </a14:m>
                <a:endParaRPr lang="tr-TR" b="0" dirty="0"/>
              </a:p>
              <a:p>
                <a:endParaRPr lang="tr-TR" dirty="0"/>
              </a:p>
              <a:p>
                <a:r>
                  <a:rPr lang="tr-TR" dirty="0"/>
                  <a:t>                    -( 224,72 + 14.340,21 X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1</m:t>
                        </m:r>
                      </m:num>
                      <m:den>
                        <m:r>
                          <a:rPr lang="tr-TR" i="1">
                            <a:latin typeface="Cambria Math" panose="02040503050406030204" pitchFamily="18" charset="0"/>
                          </a:rPr>
                          <m:t>1+(0,09</m:t>
                        </m:r>
                        <m:r>
                          <m:rPr>
                            <m:nor/>
                          </m:rPr>
                          <a:rPr lang="tr-TR" dirty="0"/>
                          <m:t>X</m:t>
                        </m:r>
                        <m:r>
                          <a:rPr lang="tr-TR" i="1" dirty="0">
                            <a:latin typeface="Cambria Math" panose="02040503050406030204" pitchFamily="18" charset="0"/>
                          </a:rPr>
                          <m:t> 0, 161644 </m:t>
                        </m:r>
                        <m:r>
                          <a:rPr lang="tr-TR" i="1" dirty="0">
                            <a:latin typeface="Cambria Math" panose="02040503050406030204" pitchFamily="18" charset="0"/>
                          </a:rPr>
                          <m:t>𝑦𝚤𝑙</m:t>
                        </m:r>
                        <m:r>
                          <a:rPr lang="tr-TR" i="1" dirty="0">
                            <a:latin typeface="Cambria Math" panose="02040503050406030204" pitchFamily="18" charset="0"/>
                          </a:rPr>
                          <m:t>)</m:t>
                        </m:r>
                      </m:den>
                    </m:f>
                  </m:oMath>
                </a14:m>
                <a:r>
                  <a:rPr lang="tr-TR" dirty="0"/>
                  <a:t> )</a:t>
                </a:r>
              </a:p>
              <a:p>
                <a:endParaRPr lang="tr-TR" dirty="0"/>
              </a:p>
              <a:p>
                <a:r>
                  <a:rPr lang="tr-TR" dirty="0"/>
                  <a:t>                   =64.425, 76 – 14.359, 30 = 50.066, 45 TL</a:t>
                </a:r>
              </a:p>
              <a:p>
                <a:endParaRPr lang="tr-TR" b="0" dirty="0"/>
              </a:p>
              <a:p>
                <a:pPr marL="285750" indent="-285750">
                  <a:buFontTx/>
                  <a:buChar char="-"/>
                </a:pPr>
                <a:endParaRPr lang="tr-TR" dirty="0"/>
              </a:p>
              <a:p>
                <a:endParaRPr lang="tr-TR" dirty="0"/>
              </a:p>
              <a:p>
                <a:endParaRPr lang="tr-TR" dirty="0"/>
              </a:p>
            </p:txBody>
          </p:sp>
        </mc:Choice>
        <mc:Fallback xmlns="">
          <p:sp>
            <p:nvSpPr>
              <p:cNvPr id="2" name="Metin kutusu 1"/>
              <p:cNvSpPr txBox="1">
                <a:spLocks noRot="1" noChangeAspect="1" noMove="1" noResize="1" noEditPoints="1" noAdjustHandles="1" noChangeArrowheads="1" noChangeShapeType="1" noTextEdit="1"/>
              </p:cNvSpPr>
              <p:nvPr/>
            </p:nvSpPr>
            <p:spPr>
              <a:xfrm>
                <a:off x="457200" y="472966"/>
                <a:ext cx="11161986" cy="6527171"/>
              </a:xfrm>
              <a:prstGeom prst="rect">
                <a:avLst/>
              </a:prstGeom>
              <a:blipFill rotWithShape="0">
                <a:blip r:embed="rId2"/>
                <a:stretch>
                  <a:fillRect l="-437" t="-561"/>
                </a:stretch>
              </a:blipFill>
            </p:spPr>
            <p:txBody>
              <a:bodyPr/>
              <a:lstStyle/>
              <a:p>
                <a:r>
                  <a:rPr lang="tr-TR">
                    <a:noFill/>
                  </a:rPr>
                  <a:t> </a:t>
                </a:r>
              </a:p>
            </p:txBody>
          </p:sp>
        </mc:Fallback>
      </mc:AlternateContent>
    </p:spTree>
    <p:extLst>
      <p:ext uri="{BB962C8B-B14F-4D97-AF65-F5344CB8AC3E}">
        <p14:creationId xmlns:p14="http://schemas.microsoft.com/office/powerpoint/2010/main" val="32521566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46841" y="425669"/>
            <a:ext cx="11540359" cy="3416320"/>
          </a:xfrm>
          <a:prstGeom prst="rect">
            <a:avLst/>
          </a:prstGeom>
          <a:noFill/>
        </p:spPr>
        <p:txBody>
          <a:bodyPr wrap="square" rtlCol="0">
            <a:spAutoFit/>
          </a:bodyPr>
          <a:lstStyle/>
          <a:p>
            <a:r>
              <a:rPr lang="tr-TR" dirty="0"/>
              <a:t>G. Poliçe Limitlerinin Kontrol Edilmesi</a:t>
            </a:r>
          </a:p>
          <a:p>
            <a:endParaRPr lang="tr-TR" dirty="0"/>
          </a:p>
          <a:p>
            <a:r>
              <a:rPr lang="tr-TR" dirty="0"/>
              <a:t>Davalı sigorta şirketi tarafından düzenlenen ZMSS poliçesinin kaza tarihi itibarıyla (23.04.2020) teminat limiti 410.000,00 TL'dir. Hesaplanan tazminat tutarlarının teminat limitleri dahilinde olup olmadığı incelenmiştir.</a:t>
            </a:r>
          </a:p>
          <a:p>
            <a:endParaRPr lang="tr-TR" dirty="0"/>
          </a:p>
          <a:p>
            <a:r>
              <a:rPr lang="tr-TR" dirty="0"/>
              <a:t>Kaza tarihi itibarıyla elde edilen nihai DYKT tutarları toplamı aşağıdaki şekilde hesaplanmıştır.</a:t>
            </a:r>
          </a:p>
          <a:p>
            <a:endParaRPr lang="tr-TR" dirty="0"/>
          </a:p>
          <a:p>
            <a:r>
              <a:rPr lang="tr-TR" dirty="0"/>
              <a:t>Kaza Tarihi Toplam Nihai DYKT = 69.820, 50+ 50.066, 45= 119.886,95 TL</a:t>
            </a:r>
          </a:p>
          <a:p>
            <a:endParaRPr lang="tr-TR" dirty="0"/>
          </a:p>
          <a:p>
            <a:endParaRPr lang="tr-TR" dirty="0"/>
          </a:p>
          <a:p>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41" y="3841989"/>
            <a:ext cx="8391525" cy="1581150"/>
          </a:xfrm>
          <a:prstGeom prst="rect">
            <a:avLst/>
          </a:prstGeom>
        </p:spPr>
      </p:pic>
    </p:spTree>
    <p:extLst>
      <p:ext uri="{BB962C8B-B14F-4D97-AF65-F5344CB8AC3E}">
        <p14:creationId xmlns:p14="http://schemas.microsoft.com/office/powerpoint/2010/main" val="2837585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9545" y="378372"/>
            <a:ext cx="11571889" cy="2308324"/>
          </a:xfrm>
          <a:prstGeom prst="rect">
            <a:avLst/>
          </a:prstGeom>
          <a:noFill/>
        </p:spPr>
        <p:txBody>
          <a:bodyPr wrap="square" rtlCol="0">
            <a:spAutoFit/>
          </a:bodyPr>
          <a:lstStyle/>
          <a:p>
            <a:r>
              <a:rPr lang="tr-TR" dirty="0"/>
              <a:t>Aktüeryal Yöntem - Tam Hayat ve Güncel Gelir Yaklaşımı</a:t>
            </a:r>
          </a:p>
          <a:p>
            <a:endParaRPr lang="tr-TR" dirty="0"/>
          </a:p>
          <a:p>
            <a:pPr marL="342900" indent="-342900">
              <a:buAutoNum type="alphaUcPeriod"/>
            </a:pPr>
            <a:r>
              <a:rPr lang="tr-TR" dirty="0"/>
              <a:t>Tazminat Sürelerinin Belirlenmesi</a:t>
            </a:r>
          </a:p>
          <a:p>
            <a:endParaRPr lang="tr-TR" dirty="0"/>
          </a:p>
          <a:p>
            <a:r>
              <a:rPr lang="tr-TR" dirty="0"/>
              <a:t>İrem Çetin'in ve desteğinden yoksun kalanların 23.04.2020 kaza ve 21.06.2020 hesaplama tarihleri itibarıyla yaşları ve TRH 2010 Kadın ve Erkek </a:t>
            </a:r>
            <a:r>
              <a:rPr lang="tr-TR" dirty="0" err="1"/>
              <a:t>Tabloları'na</a:t>
            </a:r>
            <a:r>
              <a:rPr lang="tr-TR" dirty="0"/>
              <a:t> göre beklenen yaşam süreleri ve destek süreleri aşağıdaki tabloda gösterilmektedir.</a:t>
            </a:r>
          </a:p>
          <a:p>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5" y="2986909"/>
            <a:ext cx="7534275" cy="2933700"/>
          </a:xfrm>
          <a:prstGeom prst="rect">
            <a:avLst/>
          </a:prstGeom>
        </p:spPr>
      </p:pic>
    </p:spTree>
    <p:extLst>
      <p:ext uri="{BB962C8B-B14F-4D97-AF65-F5344CB8AC3E}">
        <p14:creationId xmlns:p14="http://schemas.microsoft.com/office/powerpoint/2010/main" val="2917060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68014" y="472966"/>
            <a:ext cx="11571889" cy="5355312"/>
          </a:xfrm>
          <a:prstGeom prst="rect">
            <a:avLst/>
          </a:prstGeom>
          <a:noFill/>
        </p:spPr>
        <p:txBody>
          <a:bodyPr wrap="square" rtlCol="0">
            <a:spAutoFit/>
          </a:bodyPr>
          <a:lstStyle/>
          <a:p>
            <a:r>
              <a:rPr lang="tr-TR" dirty="0"/>
              <a:t>Bu tabloya göre,</a:t>
            </a:r>
          </a:p>
          <a:p>
            <a:endParaRPr lang="tr-TR" dirty="0"/>
          </a:p>
          <a:p>
            <a:r>
              <a:rPr lang="tr-TR" dirty="0"/>
              <a:t>- Ölüm tarihinde 6 yaşında olan müteveffa İrem Çetin'in TRH 2010 Kadın Tablosu'na göre beklenen yaşam süresi 73 yıldır (6 + 73 = 79 yaşında tazminat süresi son bulacaktır). Müteveffa yaşasaydı 18 yaşından itibaren destekte bulunmaya başlayacağından 18 yaşı itibarıyla tazminat süreleri 79 - 18 = 61 yıl ile sınırlıdır.</a:t>
            </a:r>
          </a:p>
          <a:p>
            <a:endParaRPr lang="tr-TR" dirty="0"/>
          </a:p>
          <a:p>
            <a:r>
              <a:rPr lang="tr-TR" dirty="0"/>
              <a:t>- Hesap tarihinde 36 yaşında olan ve tam hayat yaklaşımına göre TRH 2010 Kadın </a:t>
            </a:r>
            <a:r>
              <a:rPr lang="tr-TR" dirty="0" err="1"/>
              <a:t>Tablosu'nun</a:t>
            </a:r>
            <a:r>
              <a:rPr lang="tr-TR" dirty="0"/>
              <a:t> son yaşı olan 100 yaşına kadar yaşama ihtimali bulunan annesi Burcu Akyol Çetin'in, müteveffa yaşasaydı 18 yaşına girdiği tarihteki yaşı 48 olduğundan; bu tarih itibarıyla 100 - 48-52 yıl ihtiyaç süresi bulunmaktadır.</a:t>
            </a:r>
          </a:p>
          <a:p>
            <a:endParaRPr lang="tr-TR" dirty="0"/>
          </a:p>
          <a:p>
            <a:r>
              <a:rPr lang="tr-TR" dirty="0"/>
              <a:t>- Hesap tarihinde 40 yaşında olan ve tam hayat yaklaşımına göre TRH 2010 Erkek </a:t>
            </a:r>
            <a:r>
              <a:rPr lang="tr-TR" dirty="0" err="1"/>
              <a:t>Tablosu'nun</a:t>
            </a:r>
            <a:r>
              <a:rPr lang="tr-TR" dirty="0"/>
              <a:t> son yaşı olan 100 yaşına kadar yaşama ihtimali bulunan babası Çağrı Çetin'in, müteveffa yaşasaydı 18 yaşına girdiği tarihteki yaşı 52 olduğundan; bu tarih itibarıyla 100-52= 48 yıl ihtiyaç süresi bulunmaktadır.</a:t>
            </a:r>
          </a:p>
          <a:p>
            <a:endParaRPr lang="tr-TR" dirty="0"/>
          </a:p>
          <a:p>
            <a:r>
              <a:rPr lang="tr-TR" dirty="0"/>
              <a:t>Sonuç olarak müteveffanın yaşasaydı 18 yaşına girdiği tarih itibarıyla destek süresi 61 yıl ile sınırlıdır; ancak davacıların bu tarih itibarıyla tazminat süreleri Burcu Akyol Çetin için 52 yıl ve Çağrı Çetin için 48 yıl olarak belirlenmiştir.</a:t>
            </a:r>
          </a:p>
          <a:p>
            <a:endParaRPr lang="tr-TR" dirty="0"/>
          </a:p>
        </p:txBody>
      </p:sp>
    </p:spTree>
    <p:extLst>
      <p:ext uri="{BB962C8B-B14F-4D97-AF65-F5344CB8AC3E}">
        <p14:creationId xmlns:p14="http://schemas.microsoft.com/office/powerpoint/2010/main" val="9741093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29" y="134170"/>
            <a:ext cx="7658100" cy="1789223"/>
          </a:xfrm>
          <a:prstGeom prst="rect">
            <a:avLst/>
          </a:prstGeom>
        </p:spPr>
      </p:pic>
      <p:sp>
        <p:nvSpPr>
          <p:cNvPr id="3" name="Metin kutusu 2"/>
          <p:cNvSpPr txBox="1"/>
          <p:nvPr/>
        </p:nvSpPr>
        <p:spPr>
          <a:xfrm>
            <a:off x="264729" y="2056686"/>
            <a:ext cx="11508828" cy="4801314"/>
          </a:xfrm>
          <a:prstGeom prst="rect">
            <a:avLst/>
          </a:prstGeom>
          <a:noFill/>
        </p:spPr>
        <p:txBody>
          <a:bodyPr wrap="square" rtlCol="0">
            <a:spAutoFit/>
          </a:bodyPr>
          <a:lstStyle/>
          <a:p>
            <a:r>
              <a:rPr lang="tr-TR" dirty="0"/>
              <a:t>Şekle göre,</a:t>
            </a:r>
          </a:p>
          <a:p>
            <a:endParaRPr lang="tr-TR" dirty="0"/>
          </a:p>
          <a:p>
            <a:pPr lvl="0"/>
            <a:r>
              <a:rPr lang="tr-TR" dirty="0"/>
              <a:t>- Ölüm tarihinde 6 yaşında olan müteveffa İrem Çetin'in yaşasaydı ölüm tarihi itibarıyla beklenen yaşam süresinin 73 yıl olduğu; ancak destekten yoksun kalanların ihtiyaç süreleri nedeniyle tazminat hesaplamasının 70 yaşında sona ereceği,</a:t>
            </a:r>
          </a:p>
          <a:p>
            <a:pPr lvl="0"/>
            <a:r>
              <a:rPr lang="tr-TR" dirty="0"/>
              <a:t>- Ölüm tarihi ile hesap tarihi arasındaki işlemiş dönem süresinin 0, 161644 yıl (23.04.2020-20.06.2020 arası 59 gün = 59/365 yıl = 0, 161644 yıl) olduğu,</a:t>
            </a:r>
          </a:p>
          <a:p>
            <a:pPr lvl="0"/>
            <a:r>
              <a:rPr lang="tr-TR" dirty="0"/>
              <a:t>- Hesap tarihinden yıl bitimine kadar geçen sürenin 6,333333 ay (21.06.2020 - 31.12.2020 arası 6 ay, 10 gün = 6 + 10/30 ay = 6, 333333 ay) olduğu,</a:t>
            </a:r>
          </a:p>
          <a:p>
            <a:pPr lvl="0"/>
            <a:r>
              <a:rPr lang="tr-TR" dirty="0"/>
              <a:t>- Yetiştirme döneminin işlemiş ve işleyecek dönem olarak ikiye ayrıldığı, hesap tarihinden sonra geçen 12 yıllık sürenin işleyecek yetiştirme dönemi olduğu,</a:t>
            </a:r>
          </a:p>
          <a:p>
            <a:pPr lvl="0"/>
            <a:r>
              <a:rPr lang="tr-TR" dirty="0"/>
              <a:t>- Yetiştirme döneminin bitiminin ardından ilk 48 yıldan (47 yılı aktif döneme ve 1 yılı pasif döneme ait olmak üzere toplam 48 yıldan) sonra davacı Çağrı Çetin'in ve takip eden 4 yıldan sonra davacı Burcu Akyol Çetin'in destek kapsamından çıktığı,</a:t>
            </a:r>
          </a:p>
          <a:p>
            <a:pPr lvl="0"/>
            <a:r>
              <a:rPr lang="tr-TR" dirty="0"/>
              <a:t>- Destek döneminin başladığı tarihten itibaren emeklilik yaşına (65) kadar geçen 47 yıl olduğu,</a:t>
            </a:r>
          </a:p>
          <a:p>
            <a:pPr lvl="0"/>
            <a:r>
              <a:rPr lang="tr-TR" dirty="0"/>
              <a:t>Emeklilik yaşından itibaren kalan tazminat süresinin 5 yıl olduğu belirlenmiştir.</a:t>
            </a:r>
          </a:p>
          <a:p>
            <a:endParaRPr lang="tr-TR" dirty="0"/>
          </a:p>
        </p:txBody>
      </p:sp>
    </p:spTree>
    <p:extLst>
      <p:ext uri="{BB962C8B-B14F-4D97-AF65-F5344CB8AC3E}">
        <p14:creationId xmlns:p14="http://schemas.microsoft.com/office/powerpoint/2010/main" val="4474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92F3F56-1D8E-A565-8A29-C384976078E7}"/>
              </a:ext>
            </a:extLst>
          </p:cNvPr>
          <p:cNvSpPr txBox="1"/>
          <p:nvPr/>
        </p:nvSpPr>
        <p:spPr>
          <a:xfrm>
            <a:off x="1347537" y="2234250"/>
            <a:ext cx="9496926" cy="2389500"/>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Zarardan indirim sebepleri</a:t>
            </a:r>
          </a:p>
          <a:p>
            <a:pPr>
              <a:lnSpc>
                <a:spcPct val="107000"/>
              </a:lnSpc>
              <a:spcAft>
                <a:spcPts val="800"/>
              </a:spcAft>
            </a:pP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Destekten yoksun kalma tazminatının amacı, ölüm sebebi ile yoksun kalınan gelirin telafi edilmesidir. Ancak destek yoksun kalanın, desteğin ölümü nedeniyle elde ettiği ya da gelecekte elde etme ihtimali olan faydaların zarardan indirilmesi gerekmektedir.</a:t>
            </a:r>
          </a:p>
          <a:p>
            <a:endParaRPr lang="tr-TR" dirty="0"/>
          </a:p>
        </p:txBody>
      </p:sp>
    </p:spTree>
    <p:extLst>
      <p:ext uri="{BB962C8B-B14F-4D97-AF65-F5344CB8AC3E}">
        <p14:creationId xmlns:p14="http://schemas.microsoft.com/office/powerpoint/2010/main" val="245455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425669" y="472966"/>
            <a:ext cx="11004331" cy="5909310"/>
          </a:xfrm>
          <a:prstGeom prst="rect">
            <a:avLst/>
          </a:prstGeom>
          <a:noFill/>
        </p:spPr>
        <p:txBody>
          <a:bodyPr wrap="square" rtlCol="0">
            <a:spAutoFit/>
          </a:bodyPr>
          <a:lstStyle/>
          <a:p>
            <a:r>
              <a:rPr lang="tr-TR" dirty="0"/>
              <a:t>B. İşlemiş Dönem Yetiştirme Gideri Hesabı (23.04.2020-20.06.2020)</a:t>
            </a:r>
          </a:p>
          <a:p>
            <a:endParaRPr lang="tr-TR" dirty="0"/>
          </a:p>
          <a:p>
            <a:r>
              <a:rPr lang="tr-TR" dirty="0"/>
              <a:t>Burcu Akyol Çetin'in ve Çağrı Çetin'in işlemiş dönemdeki gelirleri hesaplanarak, gelirlerin %5'i oranında yetiştirme giderleri elde edilmiştir. İşlemiş dönemde 23.04.2020 ölüm tarihinden 20.06.2020 tarihine kadar geçen sürede (1 ay, 28 günlük süre 1 + 28/30 ay = 1,933333 ay) hesap tarihinde yürürlükteki evli, eşi çalışan ve çocuksuz durumuna uygun AGİ'li net asgari ücret olan 2.324, 70 TL kullanılmıştır.</a:t>
            </a:r>
          </a:p>
          <a:p>
            <a:endParaRPr lang="tr-TR" dirty="0"/>
          </a:p>
          <a:p>
            <a:r>
              <a:rPr lang="tr-TR" dirty="0"/>
              <a:t>Anne Burcu Akyol Çetin'in ve baba Çağrı Çetin'in işlemiş dönem güncel gelirleri aşağıdaki şekilde hesaplanmıştır:</a:t>
            </a:r>
          </a:p>
          <a:p>
            <a:endParaRPr lang="tr-TR" dirty="0"/>
          </a:p>
          <a:p>
            <a:r>
              <a:rPr lang="tr-TR" dirty="0"/>
              <a:t>Anne Net Gelir =            2.324, 70     x 1,933333 ay</a:t>
            </a:r>
          </a:p>
          <a:p>
            <a:r>
              <a:rPr lang="tr-TR" dirty="0"/>
              <a:t>                                     = 4.494,42 TL</a:t>
            </a:r>
          </a:p>
          <a:p>
            <a:endParaRPr lang="tr-TR" dirty="0"/>
          </a:p>
          <a:p>
            <a:r>
              <a:rPr lang="tr-TR" dirty="0"/>
              <a:t>Baba Net Gelir =            2.324, 70     x 1,933333 ay</a:t>
            </a:r>
          </a:p>
          <a:p>
            <a:r>
              <a:rPr lang="tr-TR" dirty="0"/>
              <a:t>                                     = 4.494,42 TL</a:t>
            </a:r>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599294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62607" y="346841"/>
            <a:ext cx="11130455" cy="2308324"/>
          </a:xfrm>
          <a:prstGeom prst="rect">
            <a:avLst/>
          </a:prstGeom>
          <a:noFill/>
        </p:spPr>
        <p:txBody>
          <a:bodyPr wrap="square" rtlCol="0">
            <a:spAutoFit/>
          </a:bodyPr>
          <a:lstStyle/>
          <a:p>
            <a:r>
              <a:rPr lang="tr-TR" dirty="0"/>
              <a:t>İşlemiş dönem yetiştirme gideri hesabı:</a:t>
            </a:r>
          </a:p>
          <a:p>
            <a:endParaRPr lang="tr-TR" dirty="0"/>
          </a:p>
          <a:p>
            <a:r>
              <a:rPr lang="tr-TR" dirty="0"/>
              <a:t>Burcu Akyol Çetin için işlemiş dönem kusur indirimsiz yetiştirme gideri:</a:t>
            </a:r>
          </a:p>
          <a:p>
            <a:r>
              <a:rPr lang="tr-TR" dirty="0"/>
              <a:t>                                       = 4.494, 42 x 0,05 = 224,72 TL</a:t>
            </a:r>
          </a:p>
          <a:p>
            <a:endParaRPr lang="tr-TR" dirty="0"/>
          </a:p>
          <a:p>
            <a:r>
              <a:rPr lang="tr-TR" dirty="0"/>
              <a:t>Çağrı Çetin için işlemiş dönem kusur indirimsiz yetiştirme gideri:</a:t>
            </a:r>
          </a:p>
          <a:p>
            <a:r>
              <a:rPr lang="tr-TR" dirty="0"/>
              <a:t>                                       = 4.494, 42 x 0,05 = 224,72 TL</a:t>
            </a:r>
          </a:p>
          <a:p>
            <a:endParaRPr lang="tr-TR" dirty="0"/>
          </a:p>
        </p:txBody>
      </p:sp>
    </p:spTree>
    <p:extLst>
      <p:ext uri="{BB962C8B-B14F-4D97-AF65-F5344CB8AC3E}">
        <p14:creationId xmlns:p14="http://schemas.microsoft.com/office/powerpoint/2010/main" val="2127623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83779" y="441434"/>
            <a:ext cx="11335407" cy="5078313"/>
          </a:xfrm>
          <a:prstGeom prst="rect">
            <a:avLst/>
          </a:prstGeom>
          <a:noFill/>
        </p:spPr>
        <p:txBody>
          <a:bodyPr wrap="square" rtlCol="0">
            <a:spAutoFit/>
          </a:bodyPr>
          <a:lstStyle/>
          <a:p>
            <a:r>
              <a:rPr lang="tr-TR" dirty="0"/>
              <a:t>C. İşleyecek Dönem Yetiştirme Gideri Hesabı (21.06.2020 - 31.12.2031)</a:t>
            </a:r>
          </a:p>
          <a:p>
            <a:endParaRPr lang="tr-TR" dirty="0"/>
          </a:p>
          <a:p>
            <a:r>
              <a:rPr lang="tr-TR" dirty="0"/>
              <a:t>Burcu Akyol Çetin'in ve Çağrı Çetin'in işleyecek dönemdeki gelirleri hesaplanarak, gelirlerin %5'i oranında yetiştirme giderleri elde edilmiştir. İşleyecek dönem yetiştirme gideri, hesap tarihindeki net gelirler kullanılarak yalnızca aktif dönem olarak incelenmiştir.</a:t>
            </a:r>
          </a:p>
          <a:p>
            <a:endParaRPr lang="tr-TR" dirty="0"/>
          </a:p>
          <a:p>
            <a:r>
              <a:rPr lang="tr-TR" dirty="0"/>
              <a:t>Burcu Akyol Çetin'in ve Çağrı Çetin'in işleyecek dönem geliri aşağıdaki şekilde hesaplanır:</a:t>
            </a:r>
          </a:p>
          <a:p>
            <a:endParaRPr lang="tr-TR" dirty="0"/>
          </a:p>
          <a:p>
            <a:r>
              <a:rPr lang="tr-TR" dirty="0"/>
              <a:t>Aktif dönem: Aktif dönem aylık net geliri için hesap tarihinde yürürlükteki evli, eşi çalışan ve çocuksuz durumuna uygun AGİ'li net asgari ücret tutarı olan 2.324,70 TL kullanılmıştır.</a:t>
            </a:r>
          </a:p>
          <a:p>
            <a:endParaRPr lang="tr-TR" dirty="0"/>
          </a:p>
          <a:p>
            <a:r>
              <a:rPr lang="tr-TR" dirty="0"/>
              <a:t>Yaşlarda ve beklenen yaşam sürelerinde yapılan yuvarlamalar nedeniyle destek süreleri tam yıl olarak ifade edilmektedir. Ancak işleyecek dönem yetiştirme gideri hesabında yıl bitimine kalan sürenin ayrıca dikkate alınması gerekmektedir. 12 yıllık yetiştirme dönemi süresi, hesap tarihinden yıl bitimine kalan 6, 333333 ay ve 11 yıllık süre dikkate alınarak aşağıdaki şekilde hesaplanmıştır.</a:t>
            </a:r>
          </a:p>
          <a:p>
            <a:endParaRPr lang="tr-TR" dirty="0"/>
          </a:p>
          <a:p>
            <a:endParaRPr lang="tr-TR" dirty="0"/>
          </a:p>
          <a:p>
            <a:endParaRPr lang="tr-TR" dirty="0"/>
          </a:p>
        </p:txBody>
      </p:sp>
    </p:spTree>
    <p:extLst>
      <p:ext uri="{BB962C8B-B14F-4D97-AF65-F5344CB8AC3E}">
        <p14:creationId xmlns:p14="http://schemas.microsoft.com/office/powerpoint/2010/main" val="8319314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etin kutusu 1"/>
              <p:cNvSpPr txBox="1"/>
              <p:nvPr/>
            </p:nvSpPr>
            <p:spPr>
              <a:xfrm>
                <a:off x="378372" y="394138"/>
                <a:ext cx="11177752" cy="6740307"/>
              </a:xfrm>
              <a:prstGeom prst="rect">
                <a:avLst/>
              </a:prstGeom>
              <a:noFill/>
            </p:spPr>
            <p:txBody>
              <a:bodyPr wrap="square" rtlCol="0">
                <a:spAutoFit/>
              </a:bodyPr>
              <a:lstStyle/>
              <a:p>
                <a:r>
                  <a:rPr lang="tr-TR" dirty="0"/>
                  <a:t>İşleyecek Dönem Yetiştirme Gideri Hesabı:</a:t>
                </a:r>
              </a:p>
              <a:p>
                <a:endParaRPr lang="tr-TR" dirty="0"/>
              </a:p>
              <a:p>
                <a:r>
                  <a:rPr lang="tr-TR" dirty="0"/>
                  <a:t>- Burcu Akyol Çetin için işleyecek dönem kusur indirimsiz yetiştirme gideri:</a:t>
                </a:r>
              </a:p>
              <a:p>
                <a:endParaRPr lang="tr-TR" dirty="0"/>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𝑎</m:t>
                            </m:r>
                          </m:e>
                        </m:acc>
                      </m:e>
                      <m:sub>
                        <m:r>
                          <a:rPr lang="tr-TR" b="0" i="1" smtClean="0">
                            <a:latin typeface="Cambria Math" panose="02040503050406030204" pitchFamily="18" charset="0"/>
                          </a:rPr>
                          <m:t>36:1</m:t>
                        </m:r>
                      </m:sub>
                    </m:sSub>
                  </m:oMath>
                </a14:m>
                <a:r>
                  <a:rPr lang="tr-TR" dirty="0"/>
                  <a:t>┐)</a:t>
                </a:r>
              </a:p>
              <a:p>
                <a:r>
                  <a:rPr lang="tr-TR" dirty="0"/>
                  <a:t>+ (2.324, 70 TL x 12 ay x  0,05 x</a:t>
                </a:r>
                <a:r>
                  <a:rPr lang="tr-TR" sz="900" dirty="0"/>
                  <a:t>1</a:t>
                </a:r>
                <a:r>
                  <a:rPr lang="tr-TR" dirty="0"/>
                  <a:t>l </a:t>
                </a:r>
                <a14:m>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𝑎</m:t>
                            </m:r>
                          </m:e>
                        </m:acc>
                      </m:e>
                      <m:sub>
                        <m:r>
                          <a:rPr lang="tr-TR" i="1">
                            <a:latin typeface="Cambria Math" panose="02040503050406030204" pitchFamily="18" charset="0"/>
                          </a:rPr>
                          <m:t>36:1</m:t>
                        </m:r>
                        <m:r>
                          <a:rPr lang="tr-TR" b="0" i="1" smtClean="0">
                            <a:latin typeface="Cambria Math" panose="02040503050406030204" pitchFamily="18" charset="0"/>
                          </a:rPr>
                          <m:t>1</m:t>
                        </m:r>
                      </m:sub>
                    </m:sSub>
                  </m:oMath>
                </a14:m>
                <a:r>
                  <a:rPr lang="tr-TR" dirty="0"/>
                  <a:t>┐)</a:t>
                </a:r>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36</m:t>
                        </m:r>
                      </m:sub>
                    </m:sSub>
                  </m:oMath>
                </a14:m>
                <a:r>
                  <a:rPr lang="tr-TR" dirty="0"/>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37</m:t>
                        </m:r>
                      </m:sub>
                    </m:sSub>
                  </m:oMath>
                </a14:m>
                <a:r>
                  <a:rPr lang="tr-TR" dirty="0"/>
                  <a:t> / </a:t>
                </a:r>
                <a14:m>
                  <m:oMath xmlns:m="http://schemas.openxmlformats.org/officeDocument/2006/math">
                    <m:sSub>
                      <m:sSubPr>
                        <m:ctrlPr>
                          <a:rPr lang="tr-TR" i="1" dirty="0">
                            <a:latin typeface="Cambria Math" panose="02040503050406030204" pitchFamily="18" charset="0"/>
                          </a:rPr>
                        </m:ctrlPr>
                      </m:sSubPr>
                      <m:e>
                        <m:r>
                          <a:rPr lang="tr-TR" b="0" i="1" dirty="0" smtClean="0">
                            <a:latin typeface="Cambria Math" panose="02040503050406030204" pitchFamily="18" charset="0"/>
                          </a:rPr>
                          <m:t>𝐷</m:t>
                        </m:r>
                      </m:e>
                      <m:sub>
                        <m:r>
                          <a:rPr lang="tr-TR" b="0" i="1" dirty="0" smtClean="0">
                            <a:latin typeface="Cambria Math" panose="02040503050406030204" pitchFamily="18" charset="0"/>
                          </a:rPr>
                          <m:t>36</m:t>
                        </m:r>
                      </m:sub>
                    </m:sSub>
                  </m:oMath>
                </a14:m>
                <a:r>
                  <a:rPr lang="tr-TR" dirty="0"/>
                  <a:t>)</a:t>
                </a:r>
              </a:p>
              <a:p>
                <a:r>
                  <a:rPr lang="tr-TR" dirty="0"/>
                  <a:t>+ (2.324, 70 TL x 12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i="1" dirty="0">
                            <a:latin typeface="Cambria Math" panose="02040503050406030204" pitchFamily="18" charset="0"/>
                          </a:rPr>
                          <m:t>3</m:t>
                        </m:r>
                        <m:r>
                          <a:rPr lang="tr-TR" b="0" i="1" dirty="0" smtClean="0">
                            <a:latin typeface="Cambria Math" panose="02040503050406030204" pitchFamily="18" charset="0"/>
                          </a:rPr>
                          <m:t>7</m:t>
                        </m:r>
                      </m:sub>
                    </m:sSub>
                  </m:oMath>
                </a14:m>
                <a:r>
                  <a:rPr lang="tr-TR" dirty="0"/>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48</m:t>
                        </m:r>
                      </m:sub>
                    </m:sSub>
                  </m:oMath>
                </a14:m>
                <a:r>
                  <a:rPr lang="tr-TR" dirty="0"/>
                  <a:t> /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𝐷</m:t>
                        </m:r>
                      </m:e>
                      <m:sub>
                        <m:r>
                          <a:rPr lang="tr-TR" b="0" i="1" dirty="0" smtClean="0">
                            <a:latin typeface="Cambria Math" panose="02040503050406030204" pitchFamily="18" charset="0"/>
                          </a:rPr>
                          <m:t>36</m:t>
                        </m:r>
                      </m:sub>
                    </m:sSub>
                  </m:oMath>
                </a14:m>
                <a:r>
                  <a:rPr lang="tr-TR" dirty="0"/>
                  <a:t>)</a:t>
                </a:r>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1 )</a:t>
                </a:r>
              </a:p>
              <a:p>
                <a:r>
                  <a:rPr lang="tr-TR" dirty="0"/>
                  <a:t>+ (2.324, 70 TL x 12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9, 851486 )</a:t>
                </a:r>
              </a:p>
              <a:p>
                <a:r>
                  <a:rPr lang="tr-TR" dirty="0"/>
                  <a:t>= 14.477, 21 TL</a:t>
                </a:r>
              </a:p>
              <a:p>
                <a:endParaRPr lang="tr-TR" dirty="0"/>
              </a:p>
              <a:p>
                <a:pPr marL="285750" indent="-285750">
                  <a:buFontTx/>
                  <a:buChar char="-"/>
                </a:pPr>
                <a:r>
                  <a:rPr lang="tr-TR" dirty="0"/>
                  <a:t>Çağrı Çetin için işleyecek dönem kusur indirimsiz yetiştirme gideri:</a:t>
                </a:r>
              </a:p>
              <a:p>
                <a:endParaRPr lang="tr-TR" dirty="0"/>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𝑎</m:t>
                            </m:r>
                          </m:e>
                        </m:acc>
                      </m:e>
                      <m:sub>
                        <m:r>
                          <a:rPr lang="tr-TR" b="0" i="1" smtClean="0">
                            <a:latin typeface="Cambria Math" panose="02040503050406030204" pitchFamily="18" charset="0"/>
                          </a:rPr>
                          <m:t>40</m:t>
                        </m:r>
                        <m:r>
                          <a:rPr lang="tr-TR" i="1">
                            <a:latin typeface="Cambria Math" panose="02040503050406030204" pitchFamily="18" charset="0"/>
                          </a:rPr>
                          <m:t>:1</m:t>
                        </m:r>
                      </m:sub>
                    </m:sSub>
                  </m:oMath>
                </a14:m>
                <a:r>
                  <a:rPr lang="tr-TR" dirty="0"/>
                  <a:t>┐)</a:t>
                </a:r>
              </a:p>
              <a:p>
                <a:r>
                  <a:rPr lang="tr-TR" dirty="0"/>
                  <a:t>+ (2.324, 70 TL x 12 ay x  0,05 x</a:t>
                </a:r>
                <a:r>
                  <a:rPr lang="tr-TR" sz="900" dirty="0"/>
                  <a:t>1</a:t>
                </a:r>
                <a:r>
                  <a:rPr lang="tr-TR" dirty="0"/>
                  <a:t>l </a:t>
                </a:r>
                <a14:m>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𝑎</m:t>
                            </m:r>
                          </m:e>
                        </m:acc>
                      </m:e>
                      <m:sub>
                        <m:r>
                          <a:rPr lang="tr-TR" b="0" i="1" smtClean="0">
                            <a:latin typeface="Cambria Math" panose="02040503050406030204" pitchFamily="18" charset="0"/>
                          </a:rPr>
                          <m:t>40</m:t>
                        </m:r>
                        <m:r>
                          <a:rPr lang="tr-TR" i="1">
                            <a:latin typeface="Cambria Math" panose="02040503050406030204" pitchFamily="18" charset="0"/>
                          </a:rPr>
                          <m:t>:11</m:t>
                        </m:r>
                      </m:sub>
                    </m:sSub>
                  </m:oMath>
                </a14:m>
                <a:r>
                  <a:rPr lang="tr-TR" dirty="0"/>
                  <a:t>┐)</a:t>
                </a:r>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40</m:t>
                        </m:r>
                      </m:sub>
                    </m:sSub>
                  </m:oMath>
                </a14:m>
                <a:r>
                  <a:rPr lang="tr-TR" dirty="0"/>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41</m:t>
                        </m:r>
                      </m:sub>
                    </m:sSub>
                  </m:oMath>
                </a14:m>
                <a:r>
                  <a:rPr lang="tr-TR" dirty="0"/>
                  <a:t> /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𝐷</m:t>
                        </m:r>
                      </m:e>
                      <m:sub>
                        <m:r>
                          <a:rPr lang="tr-TR" b="0" i="1" dirty="0" smtClean="0">
                            <a:latin typeface="Cambria Math" panose="02040503050406030204" pitchFamily="18" charset="0"/>
                          </a:rPr>
                          <m:t>40</m:t>
                        </m:r>
                      </m:sub>
                    </m:sSub>
                  </m:oMath>
                </a14:m>
                <a:r>
                  <a:rPr lang="tr-TR" dirty="0"/>
                  <a:t>)</a:t>
                </a:r>
              </a:p>
              <a:p>
                <a:r>
                  <a:rPr lang="tr-TR" dirty="0"/>
                  <a:t>+ (2.324, 70 TL x 12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41</m:t>
                        </m:r>
                      </m:sub>
                    </m:sSub>
                  </m:oMath>
                </a14:m>
                <a:r>
                  <a:rPr lang="tr-TR" dirty="0"/>
                  <a:t>-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𝑁</m:t>
                        </m:r>
                      </m:e>
                      <m:sub>
                        <m:r>
                          <a:rPr lang="tr-TR" b="0" i="1" dirty="0" smtClean="0">
                            <a:latin typeface="Cambria Math" panose="02040503050406030204" pitchFamily="18" charset="0"/>
                          </a:rPr>
                          <m:t>52</m:t>
                        </m:r>
                      </m:sub>
                    </m:sSub>
                  </m:oMath>
                </a14:m>
                <a:r>
                  <a:rPr lang="tr-TR" dirty="0"/>
                  <a:t> / </a:t>
                </a:r>
                <a14:m>
                  <m:oMath xmlns:m="http://schemas.openxmlformats.org/officeDocument/2006/math">
                    <m:sSub>
                      <m:sSubPr>
                        <m:ctrlPr>
                          <a:rPr lang="tr-TR" i="1" dirty="0">
                            <a:latin typeface="Cambria Math" panose="02040503050406030204" pitchFamily="18" charset="0"/>
                          </a:rPr>
                        </m:ctrlPr>
                      </m:sSubPr>
                      <m:e>
                        <m:r>
                          <a:rPr lang="tr-TR" i="1" dirty="0">
                            <a:latin typeface="Cambria Math" panose="02040503050406030204" pitchFamily="18" charset="0"/>
                          </a:rPr>
                          <m:t>𝐷</m:t>
                        </m:r>
                      </m:e>
                      <m:sub>
                        <m:r>
                          <a:rPr lang="tr-TR" b="0" i="1" dirty="0" smtClean="0">
                            <a:latin typeface="Cambria Math" panose="02040503050406030204" pitchFamily="18" charset="0"/>
                          </a:rPr>
                          <m:t>40</m:t>
                        </m:r>
                      </m:sub>
                    </m:sSub>
                  </m:oMath>
                </a14:m>
                <a:r>
                  <a:rPr lang="tr-TR" dirty="0"/>
                  <a:t>)</a:t>
                </a:r>
              </a:p>
              <a:p>
                <a:r>
                  <a:rPr lang="tr-TR" dirty="0"/>
                  <a:t>=(2.324, 70 TL x 6,333333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1 )</a:t>
                </a:r>
              </a:p>
              <a:p>
                <a:r>
                  <a:rPr lang="tr-TR" dirty="0"/>
                  <a:t>+ (2.324, 70 TL x 12 ay x  0,05 </a:t>
                </a:r>
                <a:r>
                  <a:rPr lang="en-US" dirty="0">
                    <a:latin typeface="Microsoft YaHei" panose="020B0503020204020204" pitchFamily="34" charset="-122"/>
                    <a:cs typeface="Times New Roman" panose="02020603050405020304" pitchFamily="18" charset="0"/>
                  </a:rPr>
                  <a:t>×</a:t>
                </a:r>
                <a:r>
                  <a:rPr lang="tr-TR" dirty="0">
                    <a:latin typeface="Microsoft YaHei" panose="020B0503020204020204" pitchFamily="34" charset="-122"/>
                    <a:cs typeface="Times New Roman" panose="02020603050405020304" pitchFamily="18" charset="0"/>
                  </a:rPr>
                  <a:t> 9, 753270 )</a:t>
                </a:r>
                <a:endParaRPr lang="tr-TR" dirty="0"/>
              </a:p>
              <a:p>
                <a:r>
                  <a:rPr lang="tr-TR" dirty="0"/>
                  <a:t>= 14.340, 21 TL</a:t>
                </a:r>
              </a:p>
              <a:p>
                <a:endParaRPr lang="tr-TR" dirty="0"/>
              </a:p>
              <a:p>
                <a:endParaRPr lang="tr-TR" dirty="0"/>
              </a:p>
              <a:p>
                <a:endParaRPr lang="tr-TR" dirty="0"/>
              </a:p>
            </p:txBody>
          </p:sp>
        </mc:Choice>
        <mc:Fallback xmlns="">
          <p:sp>
            <p:nvSpPr>
              <p:cNvPr id="2" name="Metin kutusu 1"/>
              <p:cNvSpPr txBox="1">
                <a:spLocks noRot="1" noChangeAspect="1" noMove="1" noResize="1" noEditPoints="1" noAdjustHandles="1" noChangeArrowheads="1" noChangeShapeType="1" noTextEdit="1"/>
              </p:cNvSpPr>
              <p:nvPr/>
            </p:nvSpPr>
            <p:spPr>
              <a:xfrm>
                <a:off x="378372" y="394138"/>
                <a:ext cx="11177752" cy="6740307"/>
              </a:xfrm>
              <a:prstGeom prst="rect">
                <a:avLst/>
              </a:prstGeom>
              <a:blipFill rotWithShape="0">
                <a:blip r:embed="rId2"/>
                <a:stretch>
                  <a:fillRect l="-436" t="-543"/>
                </a:stretch>
              </a:blipFill>
            </p:spPr>
            <p:txBody>
              <a:bodyPr/>
              <a:lstStyle/>
              <a:p>
                <a:r>
                  <a:rPr lang="tr-TR">
                    <a:noFill/>
                  </a:rPr>
                  <a:t> </a:t>
                </a:r>
              </a:p>
            </p:txBody>
          </p:sp>
        </mc:Fallback>
      </mc:AlternateContent>
    </p:spTree>
    <p:extLst>
      <p:ext uri="{BB962C8B-B14F-4D97-AF65-F5344CB8AC3E}">
        <p14:creationId xmlns:p14="http://schemas.microsoft.com/office/powerpoint/2010/main" val="1639080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10551" y="112238"/>
            <a:ext cx="11162581" cy="923330"/>
          </a:xfrm>
          <a:prstGeom prst="rect">
            <a:avLst/>
          </a:prstGeom>
          <a:noFill/>
        </p:spPr>
        <p:txBody>
          <a:bodyPr wrap="square" rtlCol="0">
            <a:spAutoFit/>
          </a:bodyPr>
          <a:lstStyle/>
          <a:p>
            <a:r>
              <a:rPr lang="tr-TR" dirty="0"/>
              <a:t>İşleyecek dönem yetiştirme gideri tutarı (Burcu Akyol Çetin – Aktüeryal Yöntem – Tam Hayat ve Güncel Gelir Yaklaşımı)</a:t>
            </a:r>
          </a:p>
          <a:p>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51" y="732528"/>
            <a:ext cx="5417388" cy="2683694"/>
          </a:xfrm>
          <a:prstGeom prst="rect">
            <a:avLst/>
          </a:prstGeom>
        </p:spPr>
      </p:pic>
      <p:sp>
        <p:nvSpPr>
          <p:cNvPr id="4" name="Metin kutusu 3"/>
          <p:cNvSpPr txBox="1"/>
          <p:nvPr/>
        </p:nvSpPr>
        <p:spPr>
          <a:xfrm>
            <a:off x="431320" y="3416222"/>
            <a:ext cx="10921041" cy="646331"/>
          </a:xfrm>
          <a:prstGeom prst="rect">
            <a:avLst/>
          </a:prstGeom>
          <a:noFill/>
        </p:spPr>
        <p:txBody>
          <a:bodyPr wrap="square" rtlCol="0">
            <a:spAutoFit/>
          </a:bodyPr>
          <a:lstStyle/>
          <a:p>
            <a:r>
              <a:rPr lang="tr-TR" dirty="0"/>
              <a:t>İşleyecek dönem yetiştirme gideri tutarı (Çağrı Çetin – Aktüeryal Yöntem – Tam Hayat ve Güncel Gelir Yaklaşımı)</a:t>
            </a: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20" y="4062553"/>
            <a:ext cx="5290349" cy="2545281"/>
          </a:xfrm>
          <a:prstGeom prst="rect">
            <a:avLst/>
          </a:prstGeom>
        </p:spPr>
      </p:pic>
    </p:spTree>
    <p:extLst>
      <p:ext uri="{BB962C8B-B14F-4D97-AF65-F5344CB8AC3E}">
        <p14:creationId xmlns:p14="http://schemas.microsoft.com/office/powerpoint/2010/main" val="21538816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93298" y="293298"/>
            <a:ext cx="11067691" cy="2862322"/>
          </a:xfrm>
          <a:prstGeom prst="rect">
            <a:avLst/>
          </a:prstGeom>
          <a:noFill/>
        </p:spPr>
        <p:txBody>
          <a:bodyPr wrap="square" rtlCol="0">
            <a:spAutoFit/>
          </a:bodyPr>
          <a:lstStyle/>
          <a:p>
            <a:r>
              <a:rPr lang="tr-TR" dirty="0"/>
              <a:t>D. İşleyecek Dönem DYKT Hesabı (01.01.2032 tarihinden itibaren)</a:t>
            </a:r>
          </a:p>
          <a:p>
            <a:endParaRPr lang="tr-TR" dirty="0"/>
          </a:p>
          <a:p>
            <a:r>
              <a:rPr lang="tr-TR" dirty="0"/>
              <a:t>Destek Pay Oranları</a:t>
            </a:r>
          </a:p>
          <a:p>
            <a:endParaRPr lang="tr-TR" dirty="0"/>
          </a:p>
          <a:p>
            <a:r>
              <a:rPr lang="tr-TR" dirty="0"/>
              <a:t>İşlemiş dönemde, müteveffa yaşasaydı henüz 18 yaşına girmemiş olacağı için herhangi bir destekten yoksun kalma tazminatı hesabı yapılmamıştır. İşleyecek dönemde ise anne ve babasının da destek kapsamında olduğu düşünülerek; bekar, evli-çocuksuz ve evli-çocuklu olması durumları için gelir paylaştırma oranları belirlenmiştir.</a:t>
            </a:r>
          </a:p>
          <a:p>
            <a:endParaRPr lang="tr-TR" dirty="0"/>
          </a:p>
          <a:p>
            <a:r>
              <a:rPr lang="tr-TR" dirty="0"/>
              <a:t>Destek pay oranları ( Aktüeryal Yöntem – Tam Hayat ve Güncel Gelir Yaklaşımı)</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98" y="3568999"/>
            <a:ext cx="7915275" cy="3067050"/>
          </a:xfrm>
          <a:prstGeom prst="rect">
            <a:avLst/>
          </a:prstGeom>
        </p:spPr>
      </p:pic>
    </p:spTree>
    <p:extLst>
      <p:ext uri="{BB962C8B-B14F-4D97-AF65-F5344CB8AC3E}">
        <p14:creationId xmlns:p14="http://schemas.microsoft.com/office/powerpoint/2010/main" val="2557969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89" y="1359648"/>
            <a:ext cx="8186468" cy="3362325"/>
          </a:xfrm>
          <a:prstGeom prst="rect">
            <a:avLst/>
          </a:prstGeom>
        </p:spPr>
      </p:pic>
      <p:sp>
        <p:nvSpPr>
          <p:cNvPr id="3" name="Metin kutusu 2"/>
          <p:cNvSpPr txBox="1"/>
          <p:nvPr/>
        </p:nvSpPr>
        <p:spPr>
          <a:xfrm>
            <a:off x="388189" y="353683"/>
            <a:ext cx="11015932" cy="646331"/>
          </a:xfrm>
          <a:prstGeom prst="rect">
            <a:avLst/>
          </a:prstGeom>
          <a:noFill/>
        </p:spPr>
        <p:txBody>
          <a:bodyPr wrap="square" rtlCol="0">
            <a:spAutoFit/>
          </a:bodyPr>
          <a:lstStyle/>
          <a:p>
            <a:r>
              <a:rPr lang="tr-TR" dirty="0"/>
              <a:t>İşleyecek dönem süreleri ve aylık AGİ’siz  net AÜ ile AGİ tutarları ( Aktüeryal Yöntem – Tam Hayat ve Güncel Gelir Yaklaşımı)</a:t>
            </a:r>
          </a:p>
        </p:txBody>
      </p:sp>
    </p:spTree>
    <p:extLst>
      <p:ext uri="{BB962C8B-B14F-4D97-AF65-F5344CB8AC3E}">
        <p14:creationId xmlns:p14="http://schemas.microsoft.com/office/powerpoint/2010/main" val="215965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36430" y="422694"/>
            <a:ext cx="11093570" cy="923330"/>
          </a:xfrm>
          <a:prstGeom prst="rect">
            <a:avLst/>
          </a:prstGeom>
          <a:noFill/>
        </p:spPr>
        <p:txBody>
          <a:bodyPr wrap="square" rtlCol="0">
            <a:spAutoFit/>
          </a:bodyPr>
          <a:lstStyle/>
          <a:p>
            <a:r>
              <a:rPr lang="tr-TR" dirty="0"/>
              <a:t>İşleyecek Dönem DYKT Hesabı:</a:t>
            </a:r>
          </a:p>
          <a:p>
            <a:pPr marL="285750" indent="-285750">
              <a:buFontTx/>
              <a:buChar char="-"/>
            </a:pPr>
            <a:r>
              <a:rPr lang="tr-TR" dirty="0"/>
              <a:t>Burcu Akyol Çetin için işleyecek dönem kusur indirimsiz DYKT:</a:t>
            </a:r>
          </a:p>
          <a:p>
            <a:r>
              <a:rPr lang="tr-TR" dirty="0"/>
              <a:t> </a:t>
            </a:r>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30" y="1202344"/>
            <a:ext cx="4615714" cy="3851343"/>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30" y="5053687"/>
            <a:ext cx="4615714" cy="1801187"/>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286" y="1202344"/>
            <a:ext cx="5545714" cy="4160766"/>
          </a:xfrm>
          <a:prstGeom prst="rect">
            <a:avLst/>
          </a:prstGeom>
        </p:spPr>
      </p:pic>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3215" y="5363110"/>
            <a:ext cx="5546785" cy="1491764"/>
          </a:xfrm>
          <a:prstGeom prst="rect">
            <a:avLst/>
          </a:prstGeom>
        </p:spPr>
      </p:pic>
    </p:spTree>
    <p:extLst>
      <p:ext uri="{BB962C8B-B14F-4D97-AF65-F5344CB8AC3E}">
        <p14:creationId xmlns:p14="http://schemas.microsoft.com/office/powerpoint/2010/main" val="802351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45057" y="172528"/>
            <a:ext cx="11568022" cy="646331"/>
          </a:xfrm>
          <a:prstGeom prst="rect">
            <a:avLst/>
          </a:prstGeom>
          <a:noFill/>
        </p:spPr>
        <p:txBody>
          <a:bodyPr wrap="square" rtlCol="0">
            <a:spAutoFit/>
          </a:bodyPr>
          <a:lstStyle/>
          <a:p>
            <a:r>
              <a:rPr lang="tr-TR" dirty="0"/>
              <a:t>İşleyecek dönem tazminat tutarı ( Burcu Akyol Çetin – Aktüeryal Yöntem- Tam Hayat ve Güncel Gelir Yaklaşımı</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57" y="1034520"/>
            <a:ext cx="4751236" cy="4710023"/>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301" y="1034520"/>
            <a:ext cx="4877760" cy="4710023"/>
          </a:xfrm>
          <a:prstGeom prst="rect">
            <a:avLst/>
          </a:prstGeom>
        </p:spPr>
      </p:pic>
    </p:spTree>
    <p:extLst>
      <p:ext uri="{BB962C8B-B14F-4D97-AF65-F5344CB8AC3E}">
        <p14:creationId xmlns:p14="http://schemas.microsoft.com/office/powerpoint/2010/main" val="760164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36430" y="267419"/>
            <a:ext cx="11326483" cy="923330"/>
          </a:xfrm>
          <a:prstGeom prst="rect">
            <a:avLst/>
          </a:prstGeom>
          <a:noFill/>
        </p:spPr>
        <p:txBody>
          <a:bodyPr wrap="square" rtlCol="0">
            <a:spAutoFit/>
          </a:bodyPr>
          <a:lstStyle/>
          <a:p>
            <a:r>
              <a:rPr lang="tr-TR" dirty="0"/>
              <a:t>İşleyecek dönem tazminat tutarı (Çağrı Çetin – Aktüeryal Yöntem- Tam Hayat ve Güncel Gelir Yaklaşımı</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30" y="1025947"/>
            <a:ext cx="4779034" cy="3822098"/>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999" y="1025947"/>
            <a:ext cx="4412412" cy="5107434"/>
          </a:xfrm>
          <a:prstGeom prst="rect">
            <a:avLst/>
          </a:prstGeom>
        </p:spPr>
      </p:pic>
    </p:spTree>
    <p:extLst>
      <p:ext uri="{BB962C8B-B14F-4D97-AF65-F5344CB8AC3E}">
        <p14:creationId xmlns:p14="http://schemas.microsoft.com/office/powerpoint/2010/main" val="203274866"/>
      </p:ext>
    </p:extLst>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2188</TotalTime>
  <Words>10876</Words>
  <Application>Microsoft Office PowerPoint</Application>
  <PresentationFormat>Geniş ekran</PresentationFormat>
  <Paragraphs>1219</Paragraphs>
  <Slides>103</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103</vt:i4>
      </vt:variant>
    </vt:vector>
  </HeadingPairs>
  <TitlesOfParts>
    <vt:vector size="110" baseType="lpstr">
      <vt:lpstr>Microsoft YaHei</vt:lpstr>
      <vt:lpstr>Arial</vt:lpstr>
      <vt:lpstr>Calibri</vt:lpstr>
      <vt:lpstr>Cambria Math</vt:lpstr>
      <vt:lpstr>Century Gothic</vt:lpstr>
      <vt:lpstr>Wingdings 3</vt:lpstr>
      <vt:lpstr>Dilim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Mehmet Kılınç</dc:creator>
  <cp:lastModifiedBy>Mehmet Kılınç</cp:lastModifiedBy>
  <cp:revision>57</cp:revision>
  <dcterms:created xsi:type="dcterms:W3CDTF">2023-06-11T15:19:39Z</dcterms:created>
  <dcterms:modified xsi:type="dcterms:W3CDTF">2023-06-19T10:11:10Z</dcterms:modified>
</cp:coreProperties>
</file>